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0"/>
  </p:notesMasterIdLst>
  <p:sldIdLst>
    <p:sldId id="429" r:id="rId3"/>
    <p:sldId id="306" r:id="rId4"/>
    <p:sldId id="442" r:id="rId5"/>
    <p:sldId id="437" r:id="rId6"/>
    <p:sldId id="438" r:id="rId7"/>
    <p:sldId id="439" r:id="rId8"/>
    <p:sldId id="440" r:id="rId9"/>
    <p:sldId id="441" r:id="rId10"/>
    <p:sldId id="449" r:id="rId11"/>
    <p:sldId id="444" r:id="rId12"/>
    <p:sldId id="370" r:id="rId13"/>
    <p:sldId id="445" r:id="rId14"/>
    <p:sldId id="371" r:id="rId15"/>
    <p:sldId id="447" r:id="rId16"/>
    <p:sldId id="446" r:id="rId17"/>
    <p:sldId id="376" r:id="rId18"/>
    <p:sldId id="382" r:id="rId19"/>
  </p:sldIdLst>
  <p:sldSz cx="9144000" cy="6858000" type="screen4x3"/>
  <p:notesSz cx="7315200" cy="9601200"/>
  <p:custShowLst>
    <p:custShow name="General" id="0">
      <p:sldLst>
        <p:sld r:id="rId4"/>
        <p:sld r:id="rId4"/>
      </p:sldLst>
    </p:custShow>
  </p:custShowLst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56FF"/>
    <a:srgbClr val="FF5B5B"/>
    <a:srgbClr val="E83618"/>
    <a:srgbClr val="F50736"/>
    <a:srgbClr val="FF3300"/>
    <a:srgbClr val="A20000"/>
    <a:srgbClr val="9200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0365" autoAdjust="0"/>
  </p:normalViewPr>
  <p:slideViewPr>
    <p:cSldViewPr snapToGrid="0">
      <p:cViewPr varScale="1">
        <p:scale>
          <a:sx n="48" d="100"/>
          <a:sy n="48" d="100"/>
        </p:scale>
        <p:origin x="-1373" y="-77"/>
      </p:cViewPr>
      <p:guideLst>
        <p:guide orient="horz" pos="3935"/>
        <p:guide pos="5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64C4D-46A3-46A9-93BE-398842DF92A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366ED-0B99-442A-8DB8-9FBAF2D5C3FD}">
      <dgm:prSet phldrT="[Text]"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050" b="1" dirty="0" smtClean="0">
              <a:solidFill>
                <a:schemeClr val="bg1"/>
              </a:solidFill>
            </a:rPr>
            <a:t>Optional Services</a:t>
          </a:r>
          <a:endParaRPr lang="en-US" sz="1050" b="1" dirty="0">
            <a:solidFill>
              <a:schemeClr val="bg1"/>
            </a:solidFill>
          </a:endParaRPr>
        </a:p>
      </dgm:t>
    </dgm:pt>
    <dgm:pt modelId="{DC0CDB8F-9AD6-4705-A0E2-D32BC5760626}" type="parTrans" cxnId="{8AC9F7D2-9BD1-4D1C-BC2C-464EEEAF1CD8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ECD251E8-E462-4C7E-9D26-87DC170C7D2E}" type="sibTrans" cxnId="{8AC9F7D2-9BD1-4D1C-BC2C-464EEEAF1CD8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74011844-F411-4959-A452-BD69C148B0E2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Over all Reporting</a:t>
          </a:r>
          <a:endParaRPr lang="en-US" sz="1000" dirty="0">
            <a:solidFill>
              <a:srgbClr val="000000"/>
            </a:solidFill>
          </a:endParaRPr>
        </a:p>
      </dgm:t>
    </dgm:pt>
    <dgm:pt modelId="{CECBEE6B-2131-4FF5-BCF4-6430F1369210}" type="parTrans" cxnId="{25CEDE93-FDCF-43C7-AC36-A3CFED2E188E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AE633EDC-A892-49F8-B994-E26605C7BA26}" type="sibTrans" cxnId="{25CEDE93-FDCF-43C7-AC36-A3CFED2E188E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627FE5ED-C562-4AF9-98EE-3F7F5FA7B227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Equipment Set-up</a:t>
          </a:r>
          <a:endParaRPr lang="en-US" sz="1000" dirty="0">
            <a:solidFill>
              <a:srgbClr val="000000"/>
            </a:solidFill>
          </a:endParaRPr>
        </a:p>
      </dgm:t>
    </dgm:pt>
    <dgm:pt modelId="{64546C60-CC9D-4BF9-83F1-309699F3D444}" type="parTrans" cxnId="{B79A9D1B-9C32-4807-A50D-B4C4CC58752B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EE53C625-5F56-4FD8-B648-D6044812E8DA}" type="sibTrans" cxnId="{B79A9D1B-9C32-4807-A50D-B4C4CC58752B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1D155236-509C-4EE0-BD0C-D44564F822D7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Technology Platform</a:t>
          </a:r>
          <a:endParaRPr lang="en-US" sz="1000" dirty="0">
            <a:solidFill>
              <a:srgbClr val="000000"/>
            </a:solidFill>
          </a:endParaRPr>
        </a:p>
      </dgm:t>
    </dgm:pt>
    <dgm:pt modelId="{DF339561-EC69-4A66-964B-CC0FC3DC2564}" type="parTrans" cxnId="{CAED12CC-C857-4E4D-8666-39305F6E8371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372B9A1E-7F13-4FE1-A56C-AFC8DFE9D734}" type="sibTrans" cxnId="{CAED12CC-C857-4E4D-8666-39305F6E8371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3FF3A980-B1F6-4DEF-A6EB-515C6128B74D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Quality Control</a:t>
          </a:r>
          <a:endParaRPr lang="en-US" sz="1000" dirty="0">
            <a:solidFill>
              <a:srgbClr val="000000"/>
            </a:solidFill>
          </a:endParaRPr>
        </a:p>
      </dgm:t>
    </dgm:pt>
    <dgm:pt modelId="{6D2158FB-77F6-4088-AEB6-631A0C277BBC}" type="parTrans" cxnId="{98570D11-AA2F-48A3-872D-B8F60BE50054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91DBC273-0CB5-43A5-BF73-E21C7962FE8C}" type="sibTrans" cxnId="{98570D11-AA2F-48A3-872D-B8F60BE50054}">
      <dgm:prSet/>
      <dgm:spPr/>
      <dgm:t>
        <a:bodyPr/>
        <a:lstStyle/>
        <a:p>
          <a:endParaRPr lang="en-US" sz="2400">
            <a:solidFill>
              <a:srgbClr val="000000"/>
            </a:solidFill>
          </a:endParaRPr>
        </a:p>
      </dgm:t>
    </dgm:pt>
    <dgm:pt modelId="{70B66645-60E1-48BE-958B-E4FC69B449F6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Business Management</a:t>
          </a:r>
          <a:endParaRPr lang="en-US" sz="1000" dirty="0">
            <a:solidFill>
              <a:srgbClr val="000000"/>
            </a:solidFill>
          </a:endParaRPr>
        </a:p>
      </dgm:t>
    </dgm:pt>
    <dgm:pt modelId="{63A2188D-26A9-470B-B2CA-AB9D49C514E9}" type="parTrans" cxnId="{90C20038-2374-4D30-AEE7-0D523AAED975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3F68B47C-A0DC-4DF4-9191-ABEAA4C44838}" type="sibTrans" cxnId="{90C20038-2374-4D30-AEE7-0D523AAED975}">
      <dgm:prSet/>
      <dgm:spPr/>
      <dgm:t>
        <a:bodyPr/>
        <a:lstStyle/>
        <a:p>
          <a:endParaRPr lang="en-US" sz="2400"/>
        </a:p>
      </dgm:t>
    </dgm:pt>
    <dgm:pt modelId="{B4CF019C-545D-4BCD-95DA-F26EA0B67A73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Employee Training</a:t>
          </a:r>
          <a:endParaRPr lang="en-US" sz="1000" dirty="0">
            <a:solidFill>
              <a:srgbClr val="000000"/>
            </a:solidFill>
          </a:endParaRPr>
        </a:p>
      </dgm:t>
    </dgm:pt>
    <dgm:pt modelId="{F6CB8805-5938-4ADE-A585-7899674510CB}" type="parTrans" cxnId="{4CAD8593-66CD-4AD9-BCDF-87F98660FD6A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7120943D-2232-4EF2-9841-67F00BF361E6}" type="sibTrans" cxnId="{4CAD8593-66CD-4AD9-BCDF-87F98660FD6A}">
      <dgm:prSet/>
      <dgm:spPr/>
      <dgm:t>
        <a:bodyPr/>
        <a:lstStyle/>
        <a:p>
          <a:endParaRPr lang="en-US" sz="2400"/>
        </a:p>
      </dgm:t>
    </dgm:pt>
    <dgm:pt modelId="{45A4399F-859A-46E4-946D-F2CA94ACB2B3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Medical Device Selection</a:t>
          </a:r>
          <a:endParaRPr lang="en-US" sz="1000" dirty="0">
            <a:solidFill>
              <a:srgbClr val="000000"/>
            </a:solidFill>
          </a:endParaRPr>
        </a:p>
      </dgm:t>
    </dgm:pt>
    <dgm:pt modelId="{9FEC7762-6F51-48D0-9042-0FDEC996C773}" type="parTrans" cxnId="{FF54CF6E-A980-4161-82FE-8525EC50374C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A2535EFD-42CD-4B14-B298-66C8116101D0}" type="sibTrans" cxnId="{FF54CF6E-A980-4161-82FE-8525EC50374C}">
      <dgm:prSet/>
      <dgm:spPr/>
      <dgm:t>
        <a:bodyPr/>
        <a:lstStyle/>
        <a:p>
          <a:endParaRPr lang="en-US" sz="2400"/>
        </a:p>
      </dgm:t>
    </dgm:pt>
    <dgm:pt modelId="{BDB1612B-1D0D-4E24-A1CA-B386B4E8186E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Patient Training</a:t>
          </a:r>
          <a:endParaRPr lang="en-US" sz="1000" dirty="0">
            <a:solidFill>
              <a:srgbClr val="000000"/>
            </a:solidFill>
          </a:endParaRPr>
        </a:p>
      </dgm:t>
    </dgm:pt>
    <dgm:pt modelId="{A66FD8F3-8427-44EC-A1F6-F55112469051}" type="parTrans" cxnId="{536FB315-3143-4C6E-95C3-42D6DADDE569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3998E859-B162-4F1F-B712-924D03EB4F62}" type="sibTrans" cxnId="{536FB315-3143-4C6E-95C3-42D6DADDE569}">
      <dgm:prSet/>
      <dgm:spPr/>
      <dgm:t>
        <a:bodyPr/>
        <a:lstStyle/>
        <a:p>
          <a:endParaRPr lang="en-US" sz="2400"/>
        </a:p>
      </dgm:t>
    </dgm:pt>
    <dgm:pt modelId="{8A2300F8-5C1D-4080-A3F2-4E27F98D5E97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Inventory Control </a:t>
          </a:r>
          <a:endParaRPr lang="en-US" sz="1000" dirty="0">
            <a:solidFill>
              <a:srgbClr val="000000"/>
            </a:solidFill>
          </a:endParaRPr>
        </a:p>
      </dgm:t>
    </dgm:pt>
    <dgm:pt modelId="{6CA6AEA2-4ECF-4D02-816A-5E8B63170D60}" type="parTrans" cxnId="{800EA180-3B26-480D-A87B-ACCEB5F25927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7A9913F8-4D47-4F6B-A9E8-6F5FBAD89AC5}" type="sibTrans" cxnId="{800EA180-3B26-480D-A87B-ACCEB5F25927}">
      <dgm:prSet/>
      <dgm:spPr/>
      <dgm:t>
        <a:bodyPr/>
        <a:lstStyle/>
        <a:p>
          <a:endParaRPr lang="en-US" sz="2400"/>
        </a:p>
      </dgm:t>
    </dgm:pt>
    <dgm:pt modelId="{C89EC3F5-B1C9-456D-BBAC-F3BD2FFD2735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Infection Control</a:t>
          </a:r>
          <a:endParaRPr lang="en-US" sz="1000" dirty="0">
            <a:solidFill>
              <a:srgbClr val="000000"/>
            </a:solidFill>
          </a:endParaRPr>
        </a:p>
      </dgm:t>
    </dgm:pt>
    <dgm:pt modelId="{8E8C9973-22A4-46D2-89E0-63B309ADDF3E}" type="parTrans" cxnId="{1E51FB22-EA1A-4C9D-B53E-6C319F79B564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CC8F745B-6E5E-40E9-B2F0-8CD29320E181}" type="sibTrans" cxnId="{1E51FB22-EA1A-4C9D-B53E-6C319F79B564}">
      <dgm:prSet/>
      <dgm:spPr/>
      <dgm:t>
        <a:bodyPr/>
        <a:lstStyle/>
        <a:p>
          <a:endParaRPr lang="en-US" sz="2400"/>
        </a:p>
      </dgm:t>
    </dgm:pt>
    <dgm:pt modelId="{FB6C51DF-2F35-4DCF-AC53-D2D9F6D7312A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Physician</a:t>
          </a:r>
          <a:r>
            <a:rPr lang="en-US" sz="1100" dirty="0" smtClean="0">
              <a:solidFill>
                <a:srgbClr val="000000"/>
              </a:solidFill>
            </a:rPr>
            <a:t> Liaison</a:t>
          </a:r>
          <a:endParaRPr lang="en-US" sz="1100" dirty="0">
            <a:solidFill>
              <a:srgbClr val="000000"/>
            </a:solidFill>
          </a:endParaRPr>
        </a:p>
      </dgm:t>
    </dgm:pt>
    <dgm:pt modelId="{39C86C98-EB04-4541-94B1-476FF5E6640E}" type="parTrans" cxnId="{16A73AA2-EF6D-492E-B61D-5CD5EF42C2D1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B3B4F3CA-39AD-4A3D-B9AC-407B6244EFE6}" type="sibTrans" cxnId="{16A73AA2-EF6D-492E-B61D-5CD5EF42C2D1}">
      <dgm:prSet/>
      <dgm:spPr/>
      <dgm:t>
        <a:bodyPr/>
        <a:lstStyle/>
        <a:p>
          <a:endParaRPr lang="en-US" sz="2400"/>
        </a:p>
      </dgm:t>
    </dgm:pt>
    <dgm:pt modelId="{52551C6C-7C4E-4B89-B9EA-90AD8F5E2C17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Call Center</a:t>
          </a:r>
          <a:endParaRPr lang="en-US" sz="1000" dirty="0">
            <a:solidFill>
              <a:srgbClr val="000000"/>
            </a:solidFill>
          </a:endParaRPr>
        </a:p>
      </dgm:t>
    </dgm:pt>
    <dgm:pt modelId="{C1BF410A-76C8-44C9-AC1D-B32149E13F1B}" type="parTrans" cxnId="{4E0F1F77-E1D6-43C1-A43E-76B606737923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B6880621-AB47-4E6E-83B5-8EB2227F1858}" type="sibTrans" cxnId="{4E0F1F77-E1D6-43C1-A43E-76B606737923}">
      <dgm:prSet/>
      <dgm:spPr/>
      <dgm:t>
        <a:bodyPr/>
        <a:lstStyle/>
        <a:p>
          <a:endParaRPr lang="en-US" sz="2400"/>
        </a:p>
      </dgm:t>
    </dgm:pt>
    <dgm:pt modelId="{AE7F09A1-27E2-41BD-8734-1D1381A91015}">
      <dgm:prSet phldrT="[Text]" custT="1"/>
      <dgm:spPr>
        <a:solidFill>
          <a:schemeClr val="accent3">
            <a:alpha val="50000"/>
          </a:schemeClr>
        </a:solidFill>
        <a:ln>
          <a:solidFill>
            <a:schemeClr val="accent4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dirty="0" smtClean="0">
              <a:solidFill>
                <a:srgbClr val="000000"/>
              </a:solidFill>
            </a:rPr>
            <a:t>Individual Reports</a:t>
          </a:r>
          <a:endParaRPr lang="en-US" sz="1000" dirty="0">
            <a:solidFill>
              <a:srgbClr val="000000"/>
            </a:solidFill>
          </a:endParaRPr>
        </a:p>
      </dgm:t>
    </dgm:pt>
    <dgm:pt modelId="{39184886-7A06-4383-85B0-E40F50EE3772}" type="parTrans" cxnId="{6B279D81-CABD-40C3-B2ED-FD087C24E9D1}">
      <dgm:prSet custT="1"/>
      <dgm:spPr>
        <a:solidFill>
          <a:schemeClr val="accent3"/>
        </a:solidFill>
        <a:ln>
          <a:solidFill>
            <a:schemeClr val="accent4"/>
          </a:solidFill>
        </a:ln>
      </dgm:spPr>
      <dgm:t>
        <a:bodyPr/>
        <a:lstStyle/>
        <a:p>
          <a:endParaRPr lang="en-US" sz="900" b="1" dirty="0">
            <a:solidFill>
              <a:schemeClr val="bg1"/>
            </a:solidFill>
          </a:endParaRPr>
        </a:p>
      </dgm:t>
    </dgm:pt>
    <dgm:pt modelId="{25CCD1AB-C995-4C7D-9CC6-220FF4409C79}" type="sibTrans" cxnId="{6B279D81-CABD-40C3-B2ED-FD087C24E9D1}">
      <dgm:prSet/>
      <dgm:spPr/>
      <dgm:t>
        <a:bodyPr/>
        <a:lstStyle/>
        <a:p>
          <a:endParaRPr lang="en-US" sz="2400"/>
        </a:p>
      </dgm:t>
    </dgm:pt>
    <dgm:pt modelId="{5C37FFA7-144D-4043-9E43-A97260FD8C6B}" type="pres">
      <dgm:prSet presAssocID="{A1564C4D-46A3-46A9-93BE-398842DF92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16DC2-D0AE-4D19-AC6D-EF0320D871F3}" type="pres">
      <dgm:prSet presAssocID="{7FA366ED-0B99-442A-8DB8-9FBAF2D5C3FD}" presName="centerShape" presStyleLbl="node0" presStyleIdx="0" presStyleCnt="1" custScaleX="161338" custScaleY="117441"/>
      <dgm:spPr/>
      <dgm:t>
        <a:bodyPr/>
        <a:lstStyle/>
        <a:p>
          <a:endParaRPr lang="en-US"/>
        </a:p>
      </dgm:t>
    </dgm:pt>
    <dgm:pt modelId="{897EDC62-A94A-4F5E-8299-00E507FD134E}" type="pres">
      <dgm:prSet presAssocID="{CECBEE6B-2131-4FF5-BCF4-6430F1369210}" presName="parTrans" presStyleLbl="sibTrans2D1" presStyleIdx="0" presStyleCnt="13" custScaleX="103708" custScaleY="37409" custLinFactNeighborY="-23728"/>
      <dgm:spPr/>
      <dgm:t>
        <a:bodyPr/>
        <a:lstStyle/>
        <a:p>
          <a:endParaRPr lang="en-US"/>
        </a:p>
      </dgm:t>
    </dgm:pt>
    <dgm:pt modelId="{797D45AB-936C-4B64-8D57-D92B0E8D740A}" type="pres">
      <dgm:prSet presAssocID="{CECBEE6B-2131-4FF5-BCF4-6430F1369210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15803E72-6083-4BA8-936E-DA0F5C4DA2F6}" type="pres">
      <dgm:prSet presAssocID="{74011844-F411-4959-A452-BD69C148B0E2}" presName="node" presStyleLbl="node1" presStyleIdx="0" presStyleCnt="13" custRadScaleRad="97200" custRadScaleInc="-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2FA1C-F738-4E04-9148-1064CE69BDB7}" type="pres">
      <dgm:prSet presAssocID="{63A2188D-26A9-470B-B2CA-AB9D49C514E9}" presName="parTrans" presStyleLbl="sibTrans2D1" presStyleIdx="1" presStyleCnt="13" custScaleY="37409"/>
      <dgm:spPr/>
      <dgm:t>
        <a:bodyPr/>
        <a:lstStyle/>
        <a:p>
          <a:endParaRPr lang="en-US"/>
        </a:p>
      </dgm:t>
    </dgm:pt>
    <dgm:pt modelId="{E52163E7-A005-4D68-BCEC-64589173E747}" type="pres">
      <dgm:prSet presAssocID="{63A2188D-26A9-470B-B2CA-AB9D49C514E9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CEEF4FE0-369C-434F-96F4-A215197815D8}" type="pres">
      <dgm:prSet presAssocID="{70B66645-60E1-48BE-958B-E4FC69B449F6}" presName="node" presStyleLbl="node1" presStyleIdx="1" presStyleCnt="13" custScaleX="135953" custRadScaleRad="110335" custRadScaleInc="27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7660-801A-45BE-B984-67AC9B9B5AE9}" type="pres">
      <dgm:prSet presAssocID="{F6CB8805-5938-4ADE-A585-7899674510CB}" presName="parTrans" presStyleLbl="sibTrans2D1" presStyleIdx="2" presStyleCnt="13" custScaleY="37409"/>
      <dgm:spPr/>
      <dgm:t>
        <a:bodyPr/>
        <a:lstStyle/>
        <a:p>
          <a:endParaRPr lang="en-US"/>
        </a:p>
      </dgm:t>
    </dgm:pt>
    <dgm:pt modelId="{EBD670FB-5C55-4B77-8127-1A7A6374383F}" type="pres">
      <dgm:prSet presAssocID="{F6CB8805-5938-4ADE-A585-7899674510CB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690AF261-EABF-47DB-B226-9685E9D33688}" type="pres">
      <dgm:prSet presAssocID="{B4CF019C-545D-4BCD-95DA-F26EA0B67A73}" presName="node" presStyleLbl="node1" presStyleIdx="2" presStyleCnt="13" custRadScaleRad="128989" custRadScaleInc="8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90C37-436A-4BFD-A3C9-C9D41C980096}" type="pres">
      <dgm:prSet presAssocID="{9FEC7762-6F51-48D0-9042-0FDEC996C773}" presName="parTrans" presStyleLbl="sibTrans2D1" presStyleIdx="3" presStyleCnt="13" custScaleY="37409"/>
      <dgm:spPr/>
      <dgm:t>
        <a:bodyPr/>
        <a:lstStyle/>
        <a:p>
          <a:endParaRPr lang="en-US"/>
        </a:p>
      </dgm:t>
    </dgm:pt>
    <dgm:pt modelId="{B26A3B58-D7E9-46A8-81CA-3A8F223B5027}" type="pres">
      <dgm:prSet presAssocID="{9FEC7762-6F51-48D0-9042-0FDEC996C773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A3FEAB19-2662-4783-997E-788963D3A921}" type="pres">
      <dgm:prSet presAssocID="{45A4399F-859A-46E4-946D-F2CA94ACB2B3}" presName="node" presStyleLbl="node1" presStyleIdx="3" presStyleCnt="13" custRadScaleRad="146327" custRadScaleInc="-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A96BD-81C3-493A-88FB-A720EEC5A24B}" type="pres">
      <dgm:prSet presAssocID="{64546C60-CC9D-4BF9-83F1-309699F3D444}" presName="parTrans" presStyleLbl="sibTrans2D1" presStyleIdx="4" presStyleCnt="13" custScaleY="37409"/>
      <dgm:spPr/>
      <dgm:t>
        <a:bodyPr/>
        <a:lstStyle/>
        <a:p>
          <a:endParaRPr lang="en-US"/>
        </a:p>
      </dgm:t>
    </dgm:pt>
    <dgm:pt modelId="{CC0AF525-F60E-4E8F-8C13-F8B6E82C5E76}" type="pres">
      <dgm:prSet presAssocID="{64546C60-CC9D-4BF9-83F1-309699F3D444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3A17B814-D6C3-415B-BE1D-2E3BEF8E0602}" type="pres">
      <dgm:prSet presAssocID="{627FE5ED-C562-4AF9-98EE-3F7F5FA7B227}" presName="node" presStyleLbl="node1" presStyleIdx="4" presStyleCnt="13" custScaleX="124711" custRadScaleRad="138017" custRadScaleInc="-38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9210-218B-482D-8EB1-55C328693A67}" type="pres">
      <dgm:prSet presAssocID="{A66FD8F3-8427-44EC-A1F6-F55112469051}" presName="parTrans" presStyleLbl="sibTrans2D1" presStyleIdx="5" presStyleCnt="13" custScaleY="37409"/>
      <dgm:spPr/>
      <dgm:t>
        <a:bodyPr/>
        <a:lstStyle/>
        <a:p>
          <a:endParaRPr lang="en-US"/>
        </a:p>
      </dgm:t>
    </dgm:pt>
    <dgm:pt modelId="{8D818917-1D52-403F-A54F-3059EA179BF1}" type="pres">
      <dgm:prSet presAssocID="{A66FD8F3-8427-44EC-A1F6-F55112469051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C672ADF9-9C76-4E20-8740-77A3DD426024}" type="pres">
      <dgm:prSet presAssocID="{BDB1612B-1D0D-4E24-A1CA-B386B4E8186E}" presName="node" presStyleLbl="node1" presStyleIdx="5" presStyleCnt="13" custRadScaleRad="105111" custRadScaleInc="29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E5402-3B31-4A21-9DB0-82E7B9F26A17}" type="pres">
      <dgm:prSet presAssocID="{DF339561-EC69-4A66-964B-CC0FC3DC2564}" presName="parTrans" presStyleLbl="sibTrans2D1" presStyleIdx="6" presStyleCnt="13" custScaleY="37409"/>
      <dgm:spPr/>
      <dgm:t>
        <a:bodyPr/>
        <a:lstStyle/>
        <a:p>
          <a:endParaRPr lang="en-US"/>
        </a:p>
      </dgm:t>
    </dgm:pt>
    <dgm:pt modelId="{F7F12842-A730-4C8E-8D50-29F0B98D44B6}" type="pres">
      <dgm:prSet presAssocID="{DF339561-EC69-4A66-964B-CC0FC3DC2564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62792148-0D5E-40BA-813A-93226AD1EA30}" type="pres">
      <dgm:prSet presAssocID="{1D155236-509C-4EE0-BD0C-D44564F822D7}" presName="node" presStyleLbl="node1" presStyleIdx="6" presStyleCnt="13" custScaleX="115195" custRadScaleRad="96753" custRadScaleInc="90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D7323-234C-4CAF-9FA2-D1AA0FF30542}" type="pres">
      <dgm:prSet presAssocID="{6D2158FB-77F6-4088-AEB6-631A0C277BBC}" presName="parTrans" presStyleLbl="sibTrans2D1" presStyleIdx="7" presStyleCnt="13" custScaleY="37409"/>
      <dgm:spPr/>
      <dgm:t>
        <a:bodyPr/>
        <a:lstStyle/>
        <a:p>
          <a:endParaRPr lang="en-US"/>
        </a:p>
      </dgm:t>
    </dgm:pt>
    <dgm:pt modelId="{06BA0392-9A4B-4106-8F0F-EF7DCD84AE27}" type="pres">
      <dgm:prSet presAssocID="{6D2158FB-77F6-4088-AEB6-631A0C277BBC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0F83835E-8B9F-420B-9F25-6184662F4CE3}" type="pres">
      <dgm:prSet presAssocID="{3FF3A980-B1F6-4DEF-A6EB-515C6128B74D}" presName="node" presStyleLbl="node1" presStyleIdx="7" presStyleCnt="13" custRadScaleRad="109569" custRadScaleInc="133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5DE14-BC79-4971-AA07-15E35D45E723}" type="pres">
      <dgm:prSet presAssocID="{6CA6AEA2-4ECF-4D02-816A-5E8B63170D60}" presName="parTrans" presStyleLbl="sibTrans2D1" presStyleIdx="8" presStyleCnt="13" custScaleY="37409"/>
      <dgm:spPr/>
      <dgm:t>
        <a:bodyPr/>
        <a:lstStyle/>
        <a:p>
          <a:endParaRPr lang="en-US"/>
        </a:p>
      </dgm:t>
    </dgm:pt>
    <dgm:pt modelId="{F81DDDCB-45AC-4D9C-AE17-F20D428993B4}" type="pres">
      <dgm:prSet presAssocID="{6CA6AEA2-4ECF-4D02-816A-5E8B63170D60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9F09B934-3CDB-4C4C-886B-8873DA0E052A}" type="pres">
      <dgm:prSet presAssocID="{8A2300F8-5C1D-4080-A3F2-4E27F98D5E97}" presName="node" presStyleLbl="node1" presStyleIdx="8" presStyleCnt="13" custRadScaleRad="137369" custRadScaleInc="118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8377E-0AE5-4FB9-B242-F8C0E0553377}" type="pres">
      <dgm:prSet presAssocID="{8E8C9973-22A4-46D2-89E0-63B309ADDF3E}" presName="parTrans" presStyleLbl="sibTrans2D1" presStyleIdx="9" presStyleCnt="13" custScaleY="37409"/>
      <dgm:spPr/>
      <dgm:t>
        <a:bodyPr/>
        <a:lstStyle/>
        <a:p>
          <a:endParaRPr lang="en-US"/>
        </a:p>
      </dgm:t>
    </dgm:pt>
    <dgm:pt modelId="{1D1C5E18-FB9E-4186-A4F9-0F7F9617D4F6}" type="pres">
      <dgm:prSet presAssocID="{8E8C9973-22A4-46D2-89E0-63B309ADDF3E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F4FCF936-7249-4CA5-BDF6-A4EB64AEF94A}" type="pres">
      <dgm:prSet presAssocID="{C89EC3F5-B1C9-456D-BBAC-F3BD2FFD2735}" presName="node" presStyleLbl="node1" presStyleIdx="9" presStyleCnt="13" custRadScaleRad="152878" custRadScaleInc="73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6677A-1CF4-46FE-85AD-E29EB2594667}" type="pres">
      <dgm:prSet presAssocID="{39C86C98-EB04-4541-94B1-476FF5E6640E}" presName="parTrans" presStyleLbl="sibTrans2D1" presStyleIdx="10" presStyleCnt="13" custScaleY="37409"/>
      <dgm:spPr/>
      <dgm:t>
        <a:bodyPr/>
        <a:lstStyle/>
        <a:p>
          <a:endParaRPr lang="en-US"/>
        </a:p>
      </dgm:t>
    </dgm:pt>
    <dgm:pt modelId="{F05B0754-AC09-4D0A-824B-051313ECB263}" type="pres">
      <dgm:prSet presAssocID="{39C86C98-EB04-4541-94B1-476FF5E6640E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32E66D52-5320-4041-B114-E04D8A880941}" type="pres">
      <dgm:prSet presAssocID="{FB6C51DF-2F35-4DCF-AC53-D2D9F6D7312A}" presName="node" presStyleLbl="node1" presStyleIdx="10" presStyleCnt="13" custRadScaleRad="159459" custRadScaleInc="14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67ECA-0F9A-47C6-A216-291B0A80EE68}" type="pres">
      <dgm:prSet presAssocID="{C1BF410A-76C8-44C9-AC1D-B32149E13F1B}" presName="parTrans" presStyleLbl="sibTrans2D1" presStyleIdx="11" presStyleCnt="13" custScaleY="37409"/>
      <dgm:spPr/>
      <dgm:t>
        <a:bodyPr/>
        <a:lstStyle/>
        <a:p>
          <a:endParaRPr lang="en-US"/>
        </a:p>
      </dgm:t>
    </dgm:pt>
    <dgm:pt modelId="{373CD8D7-8C7B-4AFB-9E5C-7EBF21C6E126}" type="pres">
      <dgm:prSet presAssocID="{C1BF410A-76C8-44C9-AC1D-B32149E13F1B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55566025-F298-4CD1-A86D-A8D00D22B626}" type="pres">
      <dgm:prSet presAssocID="{52551C6C-7C4E-4B89-B9EA-90AD8F5E2C17}" presName="node" presStyleLbl="node1" presStyleIdx="11" presStyleCnt="13" custRadScaleRad="143657" custRadScaleInc="-33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D6363-CA07-4436-8075-3433502E02C2}" type="pres">
      <dgm:prSet presAssocID="{39184886-7A06-4383-85B0-E40F50EE3772}" presName="parTrans" presStyleLbl="sibTrans2D1" presStyleIdx="12" presStyleCnt="13" custScaleY="37409" custLinFactNeighborX="-7955" custLinFactNeighborY="-26694" custRadScaleRad="40430" custRadScaleInc="-2147483648"/>
      <dgm:spPr/>
      <dgm:t>
        <a:bodyPr/>
        <a:lstStyle/>
        <a:p>
          <a:endParaRPr lang="en-US"/>
        </a:p>
      </dgm:t>
    </dgm:pt>
    <dgm:pt modelId="{E8A371A9-C8AF-4475-A081-768E1C7C08D8}" type="pres">
      <dgm:prSet presAssocID="{39184886-7A06-4383-85B0-E40F50EE3772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AB6772D9-5A04-445A-9FAA-D5D63FB6DBA2}" type="pres">
      <dgm:prSet presAssocID="{AE7F09A1-27E2-41BD-8734-1D1381A91015}" presName="node" presStyleLbl="node1" presStyleIdx="12" presStyleCnt="13" custRadScaleRad="115396" custRadScaleInc="-56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EA180-3B26-480D-A87B-ACCEB5F25927}" srcId="{7FA366ED-0B99-442A-8DB8-9FBAF2D5C3FD}" destId="{8A2300F8-5C1D-4080-A3F2-4E27F98D5E97}" srcOrd="8" destOrd="0" parTransId="{6CA6AEA2-4ECF-4D02-816A-5E8B63170D60}" sibTransId="{7A9913F8-4D47-4F6B-A9E8-6F5FBAD89AC5}"/>
    <dgm:cxn modelId="{4E0F1F77-E1D6-43C1-A43E-76B606737923}" srcId="{7FA366ED-0B99-442A-8DB8-9FBAF2D5C3FD}" destId="{52551C6C-7C4E-4B89-B9EA-90AD8F5E2C17}" srcOrd="11" destOrd="0" parTransId="{C1BF410A-76C8-44C9-AC1D-B32149E13F1B}" sibTransId="{B6880621-AB47-4E6E-83B5-8EB2227F1858}"/>
    <dgm:cxn modelId="{D1121FEF-62C9-40AC-8E98-F3A365EBC981}" type="presOf" srcId="{39C86C98-EB04-4541-94B1-476FF5E6640E}" destId="{A626677A-1CF4-46FE-85AD-E29EB2594667}" srcOrd="0" destOrd="0" presId="urn:microsoft.com/office/officeart/2005/8/layout/radial5"/>
    <dgm:cxn modelId="{26B8DD21-6FF7-4F76-9E13-EE73ECD2A43C}" type="presOf" srcId="{A66FD8F3-8427-44EC-A1F6-F55112469051}" destId="{8D818917-1D52-403F-A54F-3059EA179BF1}" srcOrd="1" destOrd="0" presId="urn:microsoft.com/office/officeart/2005/8/layout/radial5"/>
    <dgm:cxn modelId="{90C20038-2374-4D30-AEE7-0D523AAED975}" srcId="{7FA366ED-0B99-442A-8DB8-9FBAF2D5C3FD}" destId="{70B66645-60E1-48BE-958B-E4FC69B449F6}" srcOrd="1" destOrd="0" parTransId="{63A2188D-26A9-470B-B2CA-AB9D49C514E9}" sibTransId="{3F68B47C-A0DC-4DF4-9191-ABEAA4C44838}"/>
    <dgm:cxn modelId="{0E4E3EF0-4D3D-40D9-A313-69CF6E07C436}" type="presOf" srcId="{63A2188D-26A9-470B-B2CA-AB9D49C514E9}" destId="{E52163E7-A005-4D68-BCEC-64589173E747}" srcOrd="1" destOrd="0" presId="urn:microsoft.com/office/officeart/2005/8/layout/radial5"/>
    <dgm:cxn modelId="{16A73AA2-EF6D-492E-B61D-5CD5EF42C2D1}" srcId="{7FA366ED-0B99-442A-8DB8-9FBAF2D5C3FD}" destId="{FB6C51DF-2F35-4DCF-AC53-D2D9F6D7312A}" srcOrd="10" destOrd="0" parTransId="{39C86C98-EB04-4541-94B1-476FF5E6640E}" sibTransId="{B3B4F3CA-39AD-4A3D-B9AC-407B6244EFE6}"/>
    <dgm:cxn modelId="{9F875CC8-4C25-4828-8228-20327E34614A}" type="presOf" srcId="{6CA6AEA2-4ECF-4D02-816A-5E8B63170D60}" destId="{F81DDDCB-45AC-4D9C-AE17-F20D428993B4}" srcOrd="1" destOrd="0" presId="urn:microsoft.com/office/officeart/2005/8/layout/radial5"/>
    <dgm:cxn modelId="{D30CAC9D-8772-47FE-871B-14A8BAFF6D41}" type="presOf" srcId="{64546C60-CC9D-4BF9-83F1-309699F3D444}" destId="{F07A96BD-81C3-493A-88FB-A720EEC5A24B}" srcOrd="0" destOrd="0" presId="urn:microsoft.com/office/officeart/2005/8/layout/radial5"/>
    <dgm:cxn modelId="{D45CF74F-85A8-460A-AFEB-C8F9A72CF3E3}" type="presOf" srcId="{FB6C51DF-2F35-4DCF-AC53-D2D9F6D7312A}" destId="{32E66D52-5320-4041-B114-E04D8A880941}" srcOrd="0" destOrd="0" presId="urn:microsoft.com/office/officeart/2005/8/layout/radial5"/>
    <dgm:cxn modelId="{3D58CBB3-B2FB-459F-A304-0FB7E7605180}" type="presOf" srcId="{39C86C98-EB04-4541-94B1-476FF5E6640E}" destId="{F05B0754-AC09-4D0A-824B-051313ECB263}" srcOrd="1" destOrd="0" presId="urn:microsoft.com/office/officeart/2005/8/layout/radial5"/>
    <dgm:cxn modelId="{5D40938E-3467-4F2B-8A30-6CD8FEE52D70}" type="presOf" srcId="{627FE5ED-C562-4AF9-98EE-3F7F5FA7B227}" destId="{3A17B814-D6C3-415B-BE1D-2E3BEF8E0602}" srcOrd="0" destOrd="0" presId="urn:microsoft.com/office/officeart/2005/8/layout/radial5"/>
    <dgm:cxn modelId="{6B279D81-CABD-40C3-B2ED-FD087C24E9D1}" srcId="{7FA366ED-0B99-442A-8DB8-9FBAF2D5C3FD}" destId="{AE7F09A1-27E2-41BD-8734-1D1381A91015}" srcOrd="12" destOrd="0" parTransId="{39184886-7A06-4383-85B0-E40F50EE3772}" sibTransId="{25CCD1AB-C995-4C7D-9CC6-220FF4409C79}"/>
    <dgm:cxn modelId="{2B4624F1-BD0C-43D1-81EB-DA895971BD36}" type="presOf" srcId="{A66FD8F3-8427-44EC-A1F6-F55112469051}" destId="{53569210-218B-482D-8EB1-55C328693A67}" srcOrd="0" destOrd="0" presId="urn:microsoft.com/office/officeart/2005/8/layout/radial5"/>
    <dgm:cxn modelId="{D34FA939-6DF0-451F-9FFB-C2E7D617AD05}" type="presOf" srcId="{BDB1612B-1D0D-4E24-A1CA-B386B4E8186E}" destId="{C672ADF9-9C76-4E20-8740-77A3DD426024}" srcOrd="0" destOrd="0" presId="urn:microsoft.com/office/officeart/2005/8/layout/radial5"/>
    <dgm:cxn modelId="{3603D515-A5D3-462F-B4A2-2DACADFE3067}" type="presOf" srcId="{CECBEE6B-2131-4FF5-BCF4-6430F1369210}" destId="{897EDC62-A94A-4F5E-8299-00E507FD134E}" srcOrd="0" destOrd="0" presId="urn:microsoft.com/office/officeart/2005/8/layout/radial5"/>
    <dgm:cxn modelId="{2DEC877C-CF9D-4005-9D4B-B957EFD2398A}" type="presOf" srcId="{8E8C9973-22A4-46D2-89E0-63B309ADDF3E}" destId="{B248377E-0AE5-4FB9-B242-F8C0E0553377}" srcOrd="0" destOrd="0" presId="urn:microsoft.com/office/officeart/2005/8/layout/radial5"/>
    <dgm:cxn modelId="{FF54CF6E-A980-4161-82FE-8525EC50374C}" srcId="{7FA366ED-0B99-442A-8DB8-9FBAF2D5C3FD}" destId="{45A4399F-859A-46E4-946D-F2CA94ACB2B3}" srcOrd="3" destOrd="0" parTransId="{9FEC7762-6F51-48D0-9042-0FDEC996C773}" sibTransId="{A2535EFD-42CD-4B14-B298-66C8116101D0}"/>
    <dgm:cxn modelId="{0774B5C5-AAE4-4187-A160-A59196646780}" type="presOf" srcId="{6D2158FB-77F6-4088-AEB6-631A0C277BBC}" destId="{06BA0392-9A4B-4106-8F0F-EF7DCD84AE27}" srcOrd="1" destOrd="0" presId="urn:microsoft.com/office/officeart/2005/8/layout/radial5"/>
    <dgm:cxn modelId="{A1B26918-49BD-4E6B-AD56-887C8FA24033}" type="presOf" srcId="{DF339561-EC69-4A66-964B-CC0FC3DC2564}" destId="{F7F12842-A730-4C8E-8D50-29F0B98D44B6}" srcOrd="1" destOrd="0" presId="urn:microsoft.com/office/officeart/2005/8/layout/radial5"/>
    <dgm:cxn modelId="{116CCCE5-45C4-4BD9-8CFD-2C9D39DB3712}" type="presOf" srcId="{8A2300F8-5C1D-4080-A3F2-4E27F98D5E97}" destId="{9F09B934-3CDB-4C4C-886B-8873DA0E052A}" srcOrd="0" destOrd="0" presId="urn:microsoft.com/office/officeart/2005/8/layout/radial5"/>
    <dgm:cxn modelId="{4CAD8593-66CD-4AD9-BCDF-87F98660FD6A}" srcId="{7FA366ED-0B99-442A-8DB8-9FBAF2D5C3FD}" destId="{B4CF019C-545D-4BCD-95DA-F26EA0B67A73}" srcOrd="2" destOrd="0" parTransId="{F6CB8805-5938-4ADE-A585-7899674510CB}" sibTransId="{7120943D-2232-4EF2-9841-67F00BF361E6}"/>
    <dgm:cxn modelId="{4EC3D365-3183-40DC-8275-F49D2BF94303}" type="presOf" srcId="{45A4399F-859A-46E4-946D-F2CA94ACB2B3}" destId="{A3FEAB19-2662-4783-997E-788963D3A921}" srcOrd="0" destOrd="0" presId="urn:microsoft.com/office/officeart/2005/8/layout/radial5"/>
    <dgm:cxn modelId="{76EF1850-9F9B-43AA-8171-4AB864E19DA5}" type="presOf" srcId="{C89EC3F5-B1C9-456D-BBAC-F3BD2FFD2735}" destId="{F4FCF936-7249-4CA5-BDF6-A4EB64AEF94A}" srcOrd="0" destOrd="0" presId="urn:microsoft.com/office/officeart/2005/8/layout/radial5"/>
    <dgm:cxn modelId="{536FB315-3143-4C6E-95C3-42D6DADDE569}" srcId="{7FA366ED-0B99-442A-8DB8-9FBAF2D5C3FD}" destId="{BDB1612B-1D0D-4E24-A1CA-B386B4E8186E}" srcOrd="5" destOrd="0" parTransId="{A66FD8F3-8427-44EC-A1F6-F55112469051}" sibTransId="{3998E859-B162-4F1F-B712-924D03EB4F62}"/>
    <dgm:cxn modelId="{65308D38-18A4-43AD-A3B1-FEAAA762B0AB}" type="presOf" srcId="{6D2158FB-77F6-4088-AEB6-631A0C277BBC}" destId="{EE6D7323-234C-4CAF-9FA2-D1AA0FF30542}" srcOrd="0" destOrd="0" presId="urn:microsoft.com/office/officeart/2005/8/layout/radial5"/>
    <dgm:cxn modelId="{25CEDE93-FDCF-43C7-AC36-A3CFED2E188E}" srcId="{7FA366ED-0B99-442A-8DB8-9FBAF2D5C3FD}" destId="{74011844-F411-4959-A452-BD69C148B0E2}" srcOrd="0" destOrd="0" parTransId="{CECBEE6B-2131-4FF5-BCF4-6430F1369210}" sibTransId="{AE633EDC-A892-49F8-B994-E26605C7BA26}"/>
    <dgm:cxn modelId="{BD606193-AE26-4AE9-9229-1FC6035E4616}" type="presOf" srcId="{39184886-7A06-4383-85B0-E40F50EE3772}" destId="{287D6363-CA07-4436-8075-3433502E02C2}" srcOrd="0" destOrd="0" presId="urn:microsoft.com/office/officeart/2005/8/layout/radial5"/>
    <dgm:cxn modelId="{FAB3D9F2-69C7-495E-B44B-EE16B00AE912}" type="presOf" srcId="{9FEC7762-6F51-48D0-9042-0FDEC996C773}" destId="{5C490C37-436A-4BFD-A3C9-C9D41C980096}" srcOrd="0" destOrd="0" presId="urn:microsoft.com/office/officeart/2005/8/layout/radial5"/>
    <dgm:cxn modelId="{2AC05D8C-C508-43B0-B8D1-E462F0342858}" type="presOf" srcId="{64546C60-CC9D-4BF9-83F1-309699F3D444}" destId="{CC0AF525-F60E-4E8F-8C13-F8B6E82C5E76}" srcOrd="1" destOrd="0" presId="urn:microsoft.com/office/officeart/2005/8/layout/radial5"/>
    <dgm:cxn modelId="{1E51FB22-EA1A-4C9D-B53E-6C319F79B564}" srcId="{7FA366ED-0B99-442A-8DB8-9FBAF2D5C3FD}" destId="{C89EC3F5-B1C9-456D-BBAC-F3BD2FFD2735}" srcOrd="9" destOrd="0" parTransId="{8E8C9973-22A4-46D2-89E0-63B309ADDF3E}" sibTransId="{CC8F745B-6E5E-40E9-B2F0-8CD29320E181}"/>
    <dgm:cxn modelId="{055AE9D3-68DB-4493-B8DE-1CAF709C2E71}" type="presOf" srcId="{9FEC7762-6F51-48D0-9042-0FDEC996C773}" destId="{B26A3B58-D7E9-46A8-81CA-3A8F223B5027}" srcOrd="1" destOrd="0" presId="urn:microsoft.com/office/officeart/2005/8/layout/radial5"/>
    <dgm:cxn modelId="{0F32CE78-2B21-415E-8411-65D9977E4C41}" type="presOf" srcId="{C1BF410A-76C8-44C9-AC1D-B32149E13F1B}" destId="{373CD8D7-8C7B-4AFB-9E5C-7EBF21C6E126}" srcOrd="1" destOrd="0" presId="urn:microsoft.com/office/officeart/2005/8/layout/radial5"/>
    <dgm:cxn modelId="{4382608C-DF6E-48AB-8F2C-224678ECD97D}" type="presOf" srcId="{F6CB8805-5938-4ADE-A585-7899674510CB}" destId="{14B07660-801A-45BE-B984-67AC9B9B5AE9}" srcOrd="0" destOrd="0" presId="urn:microsoft.com/office/officeart/2005/8/layout/radial5"/>
    <dgm:cxn modelId="{40FB63D7-E91F-44C8-B39D-03546C5C6239}" type="presOf" srcId="{8E8C9973-22A4-46D2-89E0-63B309ADDF3E}" destId="{1D1C5E18-FB9E-4186-A4F9-0F7F9617D4F6}" srcOrd="1" destOrd="0" presId="urn:microsoft.com/office/officeart/2005/8/layout/radial5"/>
    <dgm:cxn modelId="{17B917B1-84B3-4EB9-BE0B-DF0C206E8FCE}" type="presOf" srcId="{CECBEE6B-2131-4FF5-BCF4-6430F1369210}" destId="{797D45AB-936C-4B64-8D57-D92B0E8D740A}" srcOrd="1" destOrd="0" presId="urn:microsoft.com/office/officeart/2005/8/layout/radial5"/>
    <dgm:cxn modelId="{EBFB932D-900F-40B0-ACCF-E2F2CAB21DD2}" type="presOf" srcId="{1D155236-509C-4EE0-BD0C-D44564F822D7}" destId="{62792148-0D5E-40BA-813A-93226AD1EA30}" srcOrd="0" destOrd="0" presId="urn:microsoft.com/office/officeart/2005/8/layout/radial5"/>
    <dgm:cxn modelId="{F5EF164B-DC2D-4FEC-A92B-CE4DAB2DBB23}" type="presOf" srcId="{52551C6C-7C4E-4B89-B9EA-90AD8F5E2C17}" destId="{55566025-F298-4CD1-A86D-A8D00D22B626}" srcOrd="0" destOrd="0" presId="urn:microsoft.com/office/officeart/2005/8/layout/radial5"/>
    <dgm:cxn modelId="{98570D11-AA2F-48A3-872D-B8F60BE50054}" srcId="{7FA366ED-0B99-442A-8DB8-9FBAF2D5C3FD}" destId="{3FF3A980-B1F6-4DEF-A6EB-515C6128B74D}" srcOrd="7" destOrd="0" parTransId="{6D2158FB-77F6-4088-AEB6-631A0C277BBC}" sibTransId="{91DBC273-0CB5-43A5-BF73-E21C7962FE8C}"/>
    <dgm:cxn modelId="{8AC9F7D2-9BD1-4D1C-BC2C-464EEEAF1CD8}" srcId="{A1564C4D-46A3-46A9-93BE-398842DF92AC}" destId="{7FA366ED-0B99-442A-8DB8-9FBAF2D5C3FD}" srcOrd="0" destOrd="0" parTransId="{DC0CDB8F-9AD6-4705-A0E2-D32BC5760626}" sibTransId="{ECD251E8-E462-4C7E-9D26-87DC170C7D2E}"/>
    <dgm:cxn modelId="{D2A4FC2A-7952-4587-A824-1C3631E65515}" type="presOf" srcId="{DF339561-EC69-4A66-964B-CC0FC3DC2564}" destId="{99FE5402-3B31-4A21-9DB0-82E7B9F26A17}" srcOrd="0" destOrd="0" presId="urn:microsoft.com/office/officeart/2005/8/layout/radial5"/>
    <dgm:cxn modelId="{6DF7F5E6-1209-41ED-B811-AE365D32CD59}" type="presOf" srcId="{AE7F09A1-27E2-41BD-8734-1D1381A91015}" destId="{AB6772D9-5A04-445A-9FAA-D5D63FB6DBA2}" srcOrd="0" destOrd="0" presId="urn:microsoft.com/office/officeart/2005/8/layout/radial5"/>
    <dgm:cxn modelId="{3B5E3AA9-F007-4876-95A7-3A8C8C52F51B}" type="presOf" srcId="{F6CB8805-5938-4ADE-A585-7899674510CB}" destId="{EBD670FB-5C55-4B77-8127-1A7A6374383F}" srcOrd="1" destOrd="0" presId="urn:microsoft.com/office/officeart/2005/8/layout/radial5"/>
    <dgm:cxn modelId="{FB0C682B-099D-48FF-A450-0543546EE1E3}" type="presOf" srcId="{74011844-F411-4959-A452-BD69C148B0E2}" destId="{15803E72-6083-4BA8-936E-DA0F5C4DA2F6}" srcOrd="0" destOrd="0" presId="urn:microsoft.com/office/officeart/2005/8/layout/radial5"/>
    <dgm:cxn modelId="{F8A31A6C-952A-4ABE-97CC-0DA219074A62}" type="presOf" srcId="{7FA366ED-0B99-442A-8DB8-9FBAF2D5C3FD}" destId="{22616DC2-D0AE-4D19-AC6D-EF0320D871F3}" srcOrd="0" destOrd="0" presId="urn:microsoft.com/office/officeart/2005/8/layout/radial5"/>
    <dgm:cxn modelId="{FF1956A8-8F47-4409-A98B-CDC0E8635EBB}" type="presOf" srcId="{C1BF410A-76C8-44C9-AC1D-B32149E13F1B}" destId="{96E67ECA-0F9A-47C6-A216-291B0A80EE68}" srcOrd="0" destOrd="0" presId="urn:microsoft.com/office/officeart/2005/8/layout/radial5"/>
    <dgm:cxn modelId="{6C08471F-E879-45AC-A323-6544D0707237}" type="presOf" srcId="{B4CF019C-545D-4BCD-95DA-F26EA0B67A73}" destId="{690AF261-EABF-47DB-B226-9685E9D33688}" srcOrd="0" destOrd="0" presId="urn:microsoft.com/office/officeart/2005/8/layout/radial5"/>
    <dgm:cxn modelId="{6AB35468-9DDF-4D80-9559-B1248BD201A4}" type="presOf" srcId="{70B66645-60E1-48BE-958B-E4FC69B449F6}" destId="{CEEF4FE0-369C-434F-96F4-A215197815D8}" srcOrd="0" destOrd="0" presId="urn:microsoft.com/office/officeart/2005/8/layout/radial5"/>
    <dgm:cxn modelId="{B79A9D1B-9C32-4807-A50D-B4C4CC58752B}" srcId="{7FA366ED-0B99-442A-8DB8-9FBAF2D5C3FD}" destId="{627FE5ED-C562-4AF9-98EE-3F7F5FA7B227}" srcOrd="4" destOrd="0" parTransId="{64546C60-CC9D-4BF9-83F1-309699F3D444}" sibTransId="{EE53C625-5F56-4FD8-B648-D6044812E8DA}"/>
    <dgm:cxn modelId="{4369C407-CD2D-4B25-9878-599B0EAB51D8}" type="presOf" srcId="{63A2188D-26A9-470B-B2CA-AB9D49C514E9}" destId="{A0A2FA1C-F738-4E04-9148-1064CE69BDB7}" srcOrd="0" destOrd="0" presId="urn:microsoft.com/office/officeart/2005/8/layout/radial5"/>
    <dgm:cxn modelId="{CAED12CC-C857-4E4D-8666-39305F6E8371}" srcId="{7FA366ED-0B99-442A-8DB8-9FBAF2D5C3FD}" destId="{1D155236-509C-4EE0-BD0C-D44564F822D7}" srcOrd="6" destOrd="0" parTransId="{DF339561-EC69-4A66-964B-CC0FC3DC2564}" sibTransId="{372B9A1E-7F13-4FE1-A56C-AFC8DFE9D734}"/>
    <dgm:cxn modelId="{789321B1-73F5-448C-997F-25866EDA1DF7}" type="presOf" srcId="{39184886-7A06-4383-85B0-E40F50EE3772}" destId="{E8A371A9-C8AF-4475-A081-768E1C7C08D8}" srcOrd="1" destOrd="0" presId="urn:microsoft.com/office/officeart/2005/8/layout/radial5"/>
    <dgm:cxn modelId="{DB3F722A-DE71-4923-AF1D-F352B2A1160C}" type="presOf" srcId="{3FF3A980-B1F6-4DEF-A6EB-515C6128B74D}" destId="{0F83835E-8B9F-420B-9F25-6184662F4CE3}" srcOrd="0" destOrd="0" presId="urn:microsoft.com/office/officeart/2005/8/layout/radial5"/>
    <dgm:cxn modelId="{19C312A5-7F98-4F2C-9ECD-13829ECEE75B}" type="presOf" srcId="{6CA6AEA2-4ECF-4D02-816A-5E8B63170D60}" destId="{05C5DE14-BC79-4971-AA07-15E35D45E723}" srcOrd="0" destOrd="0" presId="urn:microsoft.com/office/officeart/2005/8/layout/radial5"/>
    <dgm:cxn modelId="{E707D96D-CBC0-4F7C-BDA1-365ECB4CC101}" type="presOf" srcId="{A1564C4D-46A3-46A9-93BE-398842DF92AC}" destId="{5C37FFA7-144D-4043-9E43-A97260FD8C6B}" srcOrd="0" destOrd="0" presId="urn:microsoft.com/office/officeart/2005/8/layout/radial5"/>
    <dgm:cxn modelId="{76CB185B-A2B5-464C-B2A7-5A1A78E43BB3}" type="presParOf" srcId="{5C37FFA7-144D-4043-9E43-A97260FD8C6B}" destId="{22616DC2-D0AE-4D19-AC6D-EF0320D871F3}" srcOrd="0" destOrd="0" presId="urn:microsoft.com/office/officeart/2005/8/layout/radial5"/>
    <dgm:cxn modelId="{D0D9CEB2-789A-4F0A-A8AD-7FE2257AF4E0}" type="presParOf" srcId="{5C37FFA7-144D-4043-9E43-A97260FD8C6B}" destId="{897EDC62-A94A-4F5E-8299-00E507FD134E}" srcOrd="1" destOrd="0" presId="urn:microsoft.com/office/officeart/2005/8/layout/radial5"/>
    <dgm:cxn modelId="{2B605817-1963-4441-B367-5911DB30F5D8}" type="presParOf" srcId="{897EDC62-A94A-4F5E-8299-00E507FD134E}" destId="{797D45AB-936C-4B64-8D57-D92B0E8D740A}" srcOrd="0" destOrd="0" presId="urn:microsoft.com/office/officeart/2005/8/layout/radial5"/>
    <dgm:cxn modelId="{B89E4E60-EE84-45B5-88EC-8972C6561D37}" type="presParOf" srcId="{5C37FFA7-144D-4043-9E43-A97260FD8C6B}" destId="{15803E72-6083-4BA8-936E-DA0F5C4DA2F6}" srcOrd="2" destOrd="0" presId="urn:microsoft.com/office/officeart/2005/8/layout/radial5"/>
    <dgm:cxn modelId="{78F1BD5B-0D01-4FFD-9066-C41DAA2862A5}" type="presParOf" srcId="{5C37FFA7-144D-4043-9E43-A97260FD8C6B}" destId="{A0A2FA1C-F738-4E04-9148-1064CE69BDB7}" srcOrd="3" destOrd="0" presId="urn:microsoft.com/office/officeart/2005/8/layout/radial5"/>
    <dgm:cxn modelId="{876765F9-FD48-4046-B376-C165761DBAC8}" type="presParOf" srcId="{A0A2FA1C-F738-4E04-9148-1064CE69BDB7}" destId="{E52163E7-A005-4D68-BCEC-64589173E747}" srcOrd="0" destOrd="0" presId="urn:microsoft.com/office/officeart/2005/8/layout/radial5"/>
    <dgm:cxn modelId="{A39160DA-450C-4E6B-8CFC-2972CE9E4D04}" type="presParOf" srcId="{5C37FFA7-144D-4043-9E43-A97260FD8C6B}" destId="{CEEF4FE0-369C-434F-96F4-A215197815D8}" srcOrd="4" destOrd="0" presId="urn:microsoft.com/office/officeart/2005/8/layout/radial5"/>
    <dgm:cxn modelId="{86E34D4F-F48A-4F8B-AC91-9DB8076613C5}" type="presParOf" srcId="{5C37FFA7-144D-4043-9E43-A97260FD8C6B}" destId="{14B07660-801A-45BE-B984-67AC9B9B5AE9}" srcOrd="5" destOrd="0" presId="urn:microsoft.com/office/officeart/2005/8/layout/radial5"/>
    <dgm:cxn modelId="{6B2D560C-E1CD-46A1-ADA8-DE502AD8A720}" type="presParOf" srcId="{14B07660-801A-45BE-B984-67AC9B9B5AE9}" destId="{EBD670FB-5C55-4B77-8127-1A7A6374383F}" srcOrd="0" destOrd="0" presId="urn:microsoft.com/office/officeart/2005/8/layout/radial5"/>
    <dgm:cxn modelId="{AF29425C-928F-4BEF-9741-EB4BCB8104FD}" type="presParOf" srcId="{5C37FFA7-144D-4043-9E43-A97260FD8C6B}" destId="{690AF261-EABF-47DB-B226-9685E9D33688}" srcOrd="6" destOrd="0" presId="urn:microsoft.com/office/officeart/2005/8/layout/radial5"/>
    <dgm:cxn modelId="{5EBB8D80-CA50-41FC-893C-50CB7BFB993B}" type="presParOf" srcId="{5C37FFA7-144D-4043-9E43-A97260FD8C6B}" destId="{5C490C37-436A-4BFD-A3C9-C9D41C980096}" srcOrd="7" destOrd="0" presId="urn:microsoft.com/office/officeart/2005/8/layout/radial5"/>
    <dgm:cxn modelId="{17A48ED4-A581-4075-821C-487466211B53}" type="presParOf" srcId="{5C490C37-436A-4BFD-A3C9-C9D41C980096}" destId="{B26A3B58-D7E9-46A8-81CA-3A8F223B5027}" srcOrd="0" destOrd="0" presId="urn:microsoft.com/office/officeart/2005/8/layout/radial5"/>
    <dgm:cxn modelId="{8F0E8C7D-A755-43FF-B21A-498572354502}" type="presParOf" srcId="{5C37FFA7-144D-4043-9E43-A97260FD8C6B}" destId="{A3FEAB19-2662-4783-997E-788963D3A921}" srcOrd="8" destOrd="0" presId="urn:microsoft.com/office/officeart/2005/8/layout/radial5"/>
    <dgm:cxn modelId="{E2801A96-917E-4BFA-8B06-445D5F10CE9F}" type="presParOf" srcId="{5C37FFA7-144D-4043-9E43-A97260FD8C6B}" destId="{F07A96BD-81C3-493A-88FB-A720EEC5A24B}" srcOrd="9" destOrd="0" presId="urn:microsoft.com/office/officeart/2005/8/layout/radial5"/>
    <dgm:cxn modelId="{B3B0013E-6F28-411A-8D95-D27E45F5BCF9}" type="presParOf" srcId="{F07A96BD-81C3-493A-88FB-A720EEC5A24B}" destId="{CC0AF525-F60E-4E8F-8C13-F8B6E82C5E76}" srcOrd="0" destOrd="0" presId="urn:microsoft.com/office/officeart/2005/8/layout/radial5"/>
    <dgm:cxn modelId="{29140E13-BAA1-4B42-9F6F-1FB908FC5E5D}" type="presParOf" srcId="{5C37FFA7-144D-4043-9E43-A97260FD8C6B}" destId="{3A17B814-D6C3-415B-BE1D-2E3BEF8E0602}" srcOrd="10" destOrd="0" presId="urn:microsoft.com/office/officeart/2005/8/layout/radial5"/>
    <dgm:cxn modelId="{F6B52911-44A0-47B0-A606-EC19140982CC}" type="presParOf" srcId="{5C37FFA7-144D-4043-9E43-A97260FD8C6B}" destId="{53569210-218B-482D-8EB1-55C328693A67}" srcOrd="11" destOrd="0" presId="urn:microsoft.com/office/officeart/2005/8/layout/radial5"/>
    <dgm:cxn modelId="{F896F19A-08E1-4413-B2F0-BB3F91A9C1C7}" type="presParOf" srcId="{53569210-218B-482D-8EB1-55C328693A67}" destId="{8D818917-1D52-403F-A54F-3059EA179BF1}" srcOrd="0" destOrd="0" presId="urn:microsoft.com/office/officeart/2005/8/layout/radial5"/>
    <dgm:cxn modelId="{5A48D8AC-6711-40A6-B135-A8D0E1EFD1EE}" type="presParOf" srcId="{5C37FFA7-144D-4043-9E43-A97260FD8C6B}" destId="{C672ADF9-9C76-4E20-8740-77A3DD426024}" srcOrd="12" destOrd="0" presId="urn:microsoft.com/office/officeart/2005/8/layout/radial5"/>
    <dgm:cxn modelId="{D7705488-F6E4-4EF5-BC10-BC5336DA6C7E}" type="presParOf" srcId="{5C37FFA7-144D-4043-9E43-A97260FD8C6B}" destId="{99FE5402-3B31-4A21-9DB0-82E7B9F26A17}" srcOrd="13" destOrd="0" presId="urn:microsoft.com/office/officeart/2005/8/layout/radial5"/>
    <dgm:cxn modelId="{D5BEA0E0-1AAE-42DA-95AE-3671C49471ED}" type="presParOf" srcId="{99FE5402-3B31-4A21-9DB0-82E7B9F26A17}" destId="{F7F12842-A730-4C8E-8D50-29F0B98D44B6}" srcOrd="0" destOrd="0" presId="urn:microsoft.com/office/officeart/2005/8/layout/radial5"/>
    <dgm:cxn modelId="{6DE9A012-11CE-4381-A220-F4B19694CE84}" type="presParOf" srcId="{5C37FFA7-144D-4043-9E43-A97260FD8C6B}" destId="{62792148-0D5E-40BA-813A-93226AD1EA30}" srcOrd="14" destOrd="0" presId="urn:microsoft.com/office/officeart/2005/8/layout/radial5"/>
    <dgm:cxn modelId="{401935F2-83FF-4F81-A9D8-0FD1B9AE2CAE}" type="presParOf" srcId="{5C37FFA7-144D-4043-9E43-A97260FD8C6B}" destId="{EE6D7323-234C-4CAF-9FA2-D1AA0FF30542}" srcOrd="15" destOrd="0" presId="urn:microsoft.com/office/officeart/2005/8/layout/radial5"/>
    <dgm:cxn modelId="{25A7A075-2ABD-42F6-8401-A225AE8C0E9F}" type="presParOf" srcId="{EE6D7323-234C-4CAF-9FA2-D1AA0FF30542}" destId="{06BA0392-9A4B-4106-8F0F-EF7DCD84AE27}" srcOrd="0" destOrd="0" presId="urn:microsoft.com/office/officeart/2005/8/layout/radial5"/>
    <dgm:cxn modelId="{4EAC8529-D99A-44BD-AA56-D64ECD5527C2}" type="presParOf" srcId="{5C37FFA7-144D-4043-9E43-A97260FD8C6B}" destId="{0F83835E-8B9F-420B-9F25-6184662F4CE3}" srcOrd="16" destOrd="0" presId="urn:microsoft.com/office/officeart/2005/8/layout/radial5"/>
    <dgm:cxn modelId="{71F314E1-7FC6-4836-B124-CC5A99E1EFA4}" type="presParOf" srcId="{5C37FFA7-144D-4043-9E43-A97260FD8C6B}" destId="{05C5DE14-BC79-4971-AA07-15E35D45E723}" srcOrd="17" destOrd="0" presId="urn:microsoft.com/office/officeart/2005/8/layout/radial5"/>
    <dgm:cxn modelId="{354E403E-48D1-4956-B402-2BE0A28551FC}" type="presParOf" srcId="{05C5DE14-BC79-4971-AA07-15E35D45E723}" destId="{F81DDDCB-45AC-4D9C-AE17-F20D428993B4}" srcOrd="0" destOrd="0" presId="urn:microsoft.com/office/officeart/2005/8/layout/radial5"/>
    <dgm:cxn modelId="{AAAD426D-1296-4846-A450-7E3C2FBEAE6E}" type="presParOf" srcId="{5C37FFA7-144D-4043-9E43-A97260FD8C6B}" destId="{9F09B934-3CDB-4C4C-886B-8873DA0E052A}" srcOrd="18" destOrd="0" presId="urn:microsoft.com/office/officeart/2005/8/layout/radial5"/>
    <dgm:cxn modelId="{59E6C960-6D85-4F24-95A5-6E6BF6D5B26E}" type="presParOf" srcId="{5C37FFA7-144D-4043-9E43-A97260FD8C6B}" destId="{B248377E-0AE5-4FB9-B242-F8C0E0553377}" srcOrd="19" destOrd="0" presId="urn:microsoft.com/office/officeart/2005/8/layout/radial5"/>
    <dgm:cxn modelId="{A778A69E-AAF1-43D6-9C4C-6AEB646F1246}" type="presParOf" srcId="{B248377E-0AE5-4FB9-B242-F8C0E0553377}" destId="{1D1C5E18-FB9E-4186-A4F9-0F7F9617D4F6}" srcOrd="0" destOrd="0" presId="urn:microsoft.com/office/officeart/2005/8/layout/radial5"/>
    <dgm:cxn modelId="{B7B4166E-F553-4D5E-8AE8-F0A6D3369ABF}" type="presParOf" srcId="{5C37FFA7-144D-4043-9E43-A97260FD8C6B}" destId="{F4FCF936-7249-4CA5-BDF6-A4EB64AEF94A}" srcOrd="20" destOrd="0" presId="urn:microsoft.com/office/officeart/2005/8/layout/radial5"/>
    <dgm:cxn modelId="{4B4F9B68-B43F-4744-972A-ECFCF2229D09}" type="presParOf" srcId="{5C37FFA7-144D-4043-9E43-A97260FD8C6B}" destId="{A626677A-1CF4-46FE-85AD-E29EB2594667}" srcOrd="21" destOrd="0" presId="urn:microsoft.com/office/officeart/2005/8/layout/radial5"/>
    <dgm:cxn modelId="{12D6B692-D9C9-4922-99E1-6DE62C68D2C2}" type="presParOf" srcId="{A626677A-1CF4-46FE-85AD-E29EB2594667}" destId="{F05B0754-AC09-4D0A-824B-051313ECB263}" srcOrd="0" destOrd="0" presId="urn:microsoft.com/office/officeart/2005/8/layout/radial5"/>
    <dgm:cxn modelId="{29E4C665-C5E1-4A9C-A3A9-84ECA82D348C}" type="presParOf" srcId="{5C37FFA7-144D-4043-9E43-A97260FD8C6B}" destId="{32E66D52-5320-4041-B114-E04D8A880941}" srcOrd="22" destOrd="0" presId="urn:microsoft.com/office/officeart/2005/8/layout/radial5"/>
    <dgm:cxn modelId="{8D4AF735-07A0-4D2D-B317-B57F72B81612}" type="presParOf" srcId="{5C37FFA7-144D-4043-9E43-A97260FD8C6B}" destId="{96E67ECA-0F9A-47C6-A216-291B0A80EE68}" srcOrd="23" destOrd="0" presId="urn:microsoft.com/office/officeart/2005/8/layout/radial5"/>
    <dgm:cxn modelId="{72408660-3838-4C7E-AE87-A28B70A765D2}" type="presParOf" srcId="{96E67ECA-0F9A-47C6-A216-291B0A80EE68}" destId="{373CD8D7-8C7B-4AFB-9E5C-7EBF21C6E126}" srcOrd="0" destOrd="0" presId="urn:microsoft.com/office/officeart/2005/8/layout/radial5"/>
    <dgm:cxn modelId="{E36065F9-8399-490B-8E0A-349185541EAF}" type="presParOf" srcId="{5C37FFA7-144D-4043-9E43-A97260FD8C6B}" destId="{55566025-F298-4CD1-A86D-A8D00D22B626}" srcOrd="24" destOrd="0" presId="urn:microsoft.com/office/officeart/2005/8/layout/radial5"/>
    <dgm:cxn modelId="{510E1B75-0FBD-4B37-B664-52CCAA3FBF37}" type="presParOf" srcId="{5C37FFA7-144D-4043-9E43-A97260FD8C6B}" destId="{287D6363-CA07-4436-8075-3433502E02C2}" srcOrd="25" destOrd="0" presId="urn:microsoft.com/office/officeart/2005/8/layout/radial5"/>
    <dgm:cxn modelId="{5EAEE7B6-3998-4B06-891C-595BB6D20506}" type="presParOf" srcId="{287D6363-CA07-4436-8075-3433502E02C2}" destId="{E8A371A9-C8AF-4475-A081-768E1C7C08D8}" srcOrd="0" destOrd="0" presId="urn:microsoft.com/office/officeart/2005/8/layout/radial5"/>
    <dgm:cxn modelId="{603B1949-6AD5-4D72-BCB8-BB8B3FC97F6F}" type="presParOf" srcId="{5C37FFA7-144D-4043-9E43-A97260FD8C6B}" destId="{AB6772D9-5A04-445A-9FAA-D5D63FB6DBA2}" srcOrd="26" destOrd="0" presId="urn:microsoft.com/office/officeart/2005/8/layout/radial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16DC2-D0AE-4D19-AC6D-EF0320D871F3}">
      <dsp:nvSpPr>
        <dsp:cNvPr id="0" name=""/>
        <dsp:cNvSpPr/>
      </dsp:nvSpPr>
      <dsp:spPr>
        <a:xfrm>
          <a:off x="3836956" y="2187243"/>
          <a:ext cx="1120465" cy="815608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Optional Services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4001044" y="2306686"/>
        <a:ext cx="792289" cy="576722"/>
      </dsp:txXfrm>
    </dsp:sp>
    <dsp:sp modelId="{897EDC62-A94A-4F5E-8299-00E507FD134E}">
      <dsp:nvSpPr>
        <dsp:cNvPr id="0" name=""/>
        <dsp:cNvSpPr/>
      </dsp:nvSpPr>
      <dsp:spPr>
        <a:xfrm rot="16134411">
          <a:off x="4018041" y="1360979"/>
          <a:ext cx="718542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4043969" y="1420340"/>
        <a:ext cx="667657" cy="101770"/>
      </dsp:txXfrm>
    </dsp:sp>
    <dsp:sp modelId="{15803E72-6083-4BA8-936E-DA0F5C4DA2F6}">
      <dsp:nvSpPr>
        <dsp:cNvPr id="0" name=""/>
        <dsp:cNvSpPr/>
      </dsp:nvSpPr>
      <dsp:spPr>
        <a:xfrm>
          <a:off x="3956767" y="80189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Over all Reporting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073944" y="197366"/>
        <a:ext cx="565783" cy="565783"/>
      </dsp:txXfrm>
    </dsp:sp>
    <dsp:sp modelId="{A0A2FA1C-F738-4E04-9148-1064CE69BDB7}">
      <dsp:nvSpPr>
        <dsp:cNvPr id="0" name=""/>
        <dsp:cNvSpPr/>
      </dsp:nvSpPr>
      <dsp:spPr>
        <a:xfrm rot="18088056">
          <a:off x="4607008" y="1502095"/>
          <a:ext cx="814376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4619169" y="1557719"/>
        <a:ext cx="763491" cy="101770"/>
      </dsp:txXfrm>
    </dsp:sp>
    <dsp:sp modelId="{CEEF4FE0-369C-434F-96F4-A215197815D8}">
      <dsp:nvSpPr>
        <dsp:cNvPr id="0" name=""/>
        <dsp:cNvSpPr/>
      </dsp:nvSpPr>
      <dsp:spPr>
        <a:xfrm>
          <a:off x="5106647" y="147075"/>
          <a:ext cx="1087810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Business Management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5265953" y="264252"/>
        <a:ext cx="769198" cy="565783"/>
      </dsp:txXfrm>
    </dsp:sp>
    <dsp:sp modelId="{14B07660-801A-45BE-B984-67AC9B9B5AE9}">
      <dsp:nvSpPr>
        <dsp:cNvPr id="0" name=""/>
        <dsp:cNvSpPr/>
      </dsp:nvSpPr>
      <dsp:spPr>
        <a:xfrm rot="19595562">
          <a:off x="5079428" y="1726503"/>
          <a:ext cx="1012056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5083632" y="1774434"/>
        <a:ext cx="961171" cy="101770"/>
      </dsp:txXfrm>
    </dsp:sp>
    <dsp:sp modelId="{690AF261-EABF-47DB-B226-9685E9D33688}">
      <dsp:nvSpPr>
        <dsp:cNvPr id="0" name=""/>
        <dsp:cNvSpPr/>
      </dsp:nvSpPr>
      <dsp:spPr>
        <a:xfrm>
          <a:off x="6340288" y="649515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Employee Training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6457465" y="766692"/>
        <a:ext cx="565783" cy="565783"/>
      </dsp:txXfrm>
    </dsp:sp>
    <dsp:sp modelId="{5C490C37-436A-4BFD-A3C9-C9D41C980096}">
      <dsp:nvSpPr>
        <dsp:cNvPr id="0" name=""/>
        <dsp:cNvSpPr/>
      </dsp:nvSpPr>
      <dsp:spPr>
        <a:xfrm rot="21111923">
          <a:off x="5426391" y="2278702"/>
          <a:ext cx="1181284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5426647" y="2316225"/>
        <a:ext cx="1130399" cy="101770"/>
      </dsp:txXfrm>
    </dsp:sp>
    <dsp:sp modelId="{A3FEAB19-2662-4783-997E-788963D3A921}">
      <dsp:nvSpPr>
        <dsp:cNvPr id="0" name=""/>
        <dsp:cNvSpPr/>
      </dsp:nvSpPr>
      <dsp:spPr>
        <a:xfrm>
          <a:off x="7149311" y="1744412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Medical Device Selection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7266488" y="1861589"/>
        <a:ext cx="565783" cy="565783"/>
      </dsp:txXfrm>
    </dsp:sp>
    <dsp:sp modelId="{F07A96BD-81C3-493A-88FB-A720EEC5A24B}">
      <dsp:nvSpPr>
        <dsp:cNvPr id="0" name=""/>
        <dsp:cNvSpPr/>
      </dsp:nvSpPr>
      <dsp:spPr>
        <a:xfrm rot="925161">
          <a:off x="5320193" y="2908837"/>
          <a:ext cx="1044381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5321109" y="2935995"/>
        <a:ext cx="993496" cy="101770"/>
      </dsp:txXfrm>
    </dsp:sp>
    <dsp:sp modelId="{3A17B814-D6C3-415B-BE1D-2E3BEF8E0602}">
      <dsp:nvSpPr>
        <dsp:cNvPr id="0" name=""/>
        <dsp:cNvSpPr/>
      </dsp:nvSpPr>
      <dsp:spPr>
        <a:xfrm>
          <a:off x="6793549" y="2993526"/>
          <a:ext cx="997859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Equipment Set-up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6939682" y="3110703"/>
        <a:ext cx="705593" cy="565783"/>
      </dsp:txXfrm>
    </dsp:sp>
    <dsp:sp modelId="{53569210-218B-482D-8EB1-55C328693A67}">
      <dsp:nvSpPr>
        <dsp:cNvPr id="0" name=""/>
        <dsp:cNvSpPr/>
      </dsp:nvSpPr>
      <dsp:spPr>
        <a:xfrm rot="3156034">
          <a:off x="4712172" y="3420902"/>
          <a:ext cx="762514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4722162" y="3434613"/>
        <a:ext cx="711629" cy="101770"/>
      </dsp:txXfrm>
    </dsp:sp>
    <dsp:sp modelId="{C672ADF9-9C76-4E20-8740-77A3DD426024}">
      <dsp:nvSpPr>
        <dsp:cNvPr id="0" name=""/>
        <dsp:cNvSpPr/>
      </dsp:nvSpPr>
      <dsp:spPr>
        <a:xfrm>
          <a:off x="5386368" y="4012077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Patient Training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5503545" y="4129254"/>
        <a:ext cx="565783" cy="565783"/>
      </dsp:txXfrm>
    </dsp:sp>
    <dsp:sp modelId="{99FE5402-3B31-4A21-9DB0-82E7B9F26A17}">
      <dsp:nvSpPr>
        <dsp:cNvPr id="0" name=""/>
        <dsp:cNvSpPr/>
      </dsp:nvSpPr>
      <dsp:spPr>
        <a:xfrm rot="5318119">
          <a:off x="4078054" y="3547087"/>
          <a:ext cx="687670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>
        <a:off x="4102891" y="3555575"/>
        <a:ext cx="636785" cy="101770"/>
      </dsp:txXfrm>
    </dsp:sp>
    <dsp:sp modelId="{62792148-0D5E-40BA-813A-93226AD1EA30}">
      <dsp:nvSpPr>
        <dsp:cNvPr id="0" name=""/>
        <dsp:cNvSpPr/>
      </dsp:nvSpPr>
      <dsp:spPr>
        <a:xfrm>
          <a:off x="3986472" y="4299828"/>
          <a:ext cx="921718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Technology Platform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4121454" y="4417005"/>
        <a:ext cx="651754" cy="565783"/>
      </dsp:txXfrm>
    </dsp:sp>
    <dsp:sp modelId="{EE6D7323-234C-4CAF-9FA2-D1AA0FF30542}">
      <dsp:nvSpPr>
        <dsp:cNvPr id="0" name=""/>
        <dsp:cNvSpPr/>
      </dsp:nvSpPr>
      <dsp:spPr>
        <a:xfrm rot="7337545">
          <a:off x="3352779" y="3514559"/>
          <a:ext cx="819380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3391814" y="3526975"/>
        <a:ext cx="768495" cy="101770"/>
      </dsp:txXfrm>
    </dsp:sp>
    <dsp:sp modelId="{0F83835E-8B9F-420B-9F25-6184662F4CE3}">
      <dsp:nvSpPr>
        <dsp:cNvPr id="0" name=""/>
        <dsp:cNvSpPr/>
      </dsp:nvSpPr>
      <dsp:spPr>
        <a:xfrm>
          <a:off x="2723311" y="4210536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Quality Control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2840488" y="4327713"/>
        <a:ext cx="565783" cy="565783"/>
      </dsp:txXfrm>
    </dsp:sp>
    <dsp:sp modelId="{05C5DE14-BC79-4971-AA07-15E35D45E723}">
      <dsp:nvSpPr>
        <dsp:cNvPr id="0" name=""/>
        <dsp:cNvSpPr/>
      </dsp:nvSpPr>
      <dsp:spPr>
        <a:xfrm rot="8873878">
          <a:off x="2561478" y="3314702"/>
          <a:ext cx="1106774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2608473" y="3335104"/>
        <a:ext cx="1055889" cy="101770"/>
      </dsp:txXfrm>
    </dsp:sp>
    <dsp:sp modelId="{9F09B934-3CDB-4C4C-886B-8873DA0E052A}">
      <dsp:nvSpPr>
        <dsp:cNvPr id="0" name=""/>
        <dsp:cNvSpPr/>
      </dsp:nvSpPr>
      <dsp:spPr>
        <a:xfrm>
          <a:off x="1464880" y="3783575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Inventory Control 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1582057" y="3900752"/>
        <a:ext cx="565783" cy="565783"/>
      </dsp:txXfrm>
    </dsp:sp>
    <dsp:sp modelId="{B248377E-0AE5-4FB9-B242-F8C0E0553377}">
      <dsp:nvSpPr>
        <dsp:cNvPr id="0" name=""/>
        <dsp:cNvSpPr/>
      </dsp:nvSpPr>
      <dsp:spPr>
        <a:xfrm rot="10165758">
          <a:off x="2093052" y="2822792"/>
          <a:ext cx="1258573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2143505" y="2852048"/>
        <a:ext cx="1207688" cy="101770"/>
      </dsp:txXfrm>
    </dsp:sp>
    <dsp:sp modelId="{F4FCF936-7249-4CA5-BDF6-A4EB64AEF94A}">
      <dsp:nvSpPr>
        <dsp:cNvPr id="0" name=""/>
        <dsp:cNvSpPr/>
      </dsp:nvSpPr>
      <dsp:spPr>
        <a:xfrm>
          <a:off x="726792" y="2805273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Infection Control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843969" y="2922450"/>
        <a:ext cx="565783" cy="565783"/>
      </dsp:txXfrm>
    </dsp:sp>
    <dsp:sp modelId="{A626677A-1CF4-46FE-85AD-E29EB2594667}">
      <dsp:nvSpPr>
        <dsp:cNvPr id="0" name=""/>
        <dsp:cNvSpPr/>
      </dsp:nvSpPr>
      <dsp:spPr>
        <a:xfrm rot="11332880">
          <a:off x="1977418" y="2236287"/>
          <a:ext cx="1333228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2027998" y="2274138"/>
        <a:ext cx="1282343" cy="101770"/>
      </dsp:txXfrm>
    </dsp:sp>
    <dsp:sp modelId="{32E66D52-5320-4041-B114-E04D8A880941}">
      <dsp:nvSpPr>
        <dsp:cNvPr id="0" name=""/>
        <dsp:cNvSpPr/>
      </dsp:nvSpPr>
      <dsp:spPr>
        <a:xfrm>
          <a:off x="568729" y="1659250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Physician</a:t>
          </a:r>
          <a:r>
            <a:rPr lang="en-US" sz="1100" kern="1200" dirty="0" smtClean="0">
              <a:solidFill>
                <a:srgbClr val="000000"/>
              </a:solidFill>
            </a:rPr>
            <a:t> Liaison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685906" y="1776427"/>
        <a:ext cx="565783" cy="565783"/>
      </dsp:txXfrm>
    </dsp:sp>
    <dsp:sp modelId="{96E67ECA-0F9A-47C6-A216-291B0A80EE68}">
      <dsp:nvSpPr>
        <dsp:cNvPr id="0" name=""/>
        <dsp:cNvSpPr/>
      </dsp:nvSpPr>
      <dsp:spPr>
        <a:xfrm rot="12594669">
          <a:off x="2436768" y="1720723"/>
          <a:ext cx="1176058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2484264" y="1767333"/>
        <a:ext cx="1125173" cy="101770"/>
      </dsp:txXfrm>
    </dsp:sp>
    <dsp:sp modelId="{55566025-F298-4CD1-A86D-A8D00D22B626}">
      <dsp:nvSpPr>
        <dsp:cNvPr id="0" name=""/>
        <dsp:cNvSpPr/>
      </dsp:nvSpPr>
      <dsp:spPr>
        <a:xfrm>
          <a:off x="1287393" y="636114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Call Center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1404570" y="753291"/>
        <a:ext cx="565783" cy="565783"/>
      </dsp:txXfrm>
    </dsp:sp>
    <dsp:sp modelId="{287D6363-CA07-4436-8075-3433502E02C2}">
      <dsp:nvSpPr>
        <dsp:cNvPr id="0" name=""/>
        <dsp:cNvSpPr/>
      </dsp:nvSpPr>
      <dsp:spPr>
        <a:xfrm rot="14067789">
          <a:off x="3157131" y="1369702"/>
          <a:ext cx="883208" cy="1696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>
            <a:solidFill>
              <a:schemeClr val="bg1"/>
            </a:solidFill>
          </a:endParaRPr>
        </a:p>
      </dsp:txBody>
      <dsp:txXfrm rot="10800000">
        <a:off x="3197361" y="1424329"/>
        <a:ext cx="832323" cy="101770"/>
      </dsp:txXfrm>
    </dsp:sp>
    <dsp:sp modelId="{AB6772D9-5A04-445A-9FAA-D5D63FB6DBA2}">
      <dsp:nvSpPr>
        <dsp:cNvPr id="0" name=""/>
        <dsp:cNvSpPr/>
      </dsp:nvSpPr>
      <dsp:spPr>
        <a:xfrm>
          <a:off x="2537580" y="151560"/>
          <a:ext cx="800137" cy="80013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00"/>
              </a:solidFill>
            </a:rPr>
            <a:t>Individual Reports</a:t>
          </a:r>
          <a:endParaRPr lang="en-US" sz="1000" kern="1200" dirty="0">
            <a:solidFill>
              <a:srgbClr val="000000"/>
            </a:solidFill>
          </a:endParaRPr>
        </a:p>
      </dsp:txBody>
      <dsp:txXfrm>
        <a:off x="2654757" y="268737"/>
        <a:ext cx="565783" cy="565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9FE2FF-FA4B-4D43-9211-C1DBE9A408D8}" type="datetimeFigureOut">
              <a:rPr lang="en-US" smtClean="0"/>
              <a:pPr/>
              <a:t>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E3C483-AB93-4367-941A-20D6BFBEF0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1D4F-8B4E-4DB9-8F42-9BA938C8621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0644" indent="-296401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5605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9847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4090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833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257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6816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1057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A6F5F5-17B6-4B61-8ACB-86853D9AC171}" type="slidenum">
              <a:rPr lang="en-US" smtClean="0">
                <a:latin typeface="Calibri" pitchFamily="34" charset="0"/>
                <a:cs typeface="Arial" charset="0"/>
              </a:rPr>
              <a:pPr eaLnBrk="1" hangingPunct="1"/>
              <a:t>4</a:t>
            </a:fld>
            <a:endParaRPr lang="en-US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0644" indent="-296401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5605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9847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4090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833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257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6816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1057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A6F5F5-17B6-4B61-8ACB-86853D9AC171}" type="slidenum">
              <a:rPr lang="en-US" smtClean="0">
                <a:latin typeface="Calibri" pitchFamily="34" charset="0"/>
                <a:cs typeface="Arial" charset="0"/>
              </a:rPr>
              <a:pPr eaLnBrk="1" hangingPunct="1"/>
              <a:t>5</a:t>
            </a:fld>
            <a:endParaRPr lang="en-US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0644" indent="-296401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5605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9847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4090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833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257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6816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1057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A6F5F5-17B6-4B61-8ACB-86853D9AC171}" type="slidenum">
              <a:rPr lang="en-US" smtClean="0">
                <a:latin typeface="Calibri" pitchFamily="34" charset="0"/>
                <a:cs typeface="Arial" charset="0"/>
              </a:rPr>
              <a:pPr eaLnBrk="1" hangingPunct="1"/>
              <a:t>6</a:t>
            </a:fld>
            <a:endParaRPr lang="en-US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70644" indent="-296401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5605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9847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4090" indent="-237120" defTabSz="94519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833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82572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6816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31057" indent="-237120" defTabSz="9451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4A6F5F5-17B6-4B61-8ACB-86853D9AC171}" type="slidenum">
              <a:rPr lang="en-US" smtClean="0">
                <a:latin typeface="Calibri" pitchFamily="34" charset="0"/>
                <a:cs typeface="Arial" charset="0"/>
              </a:rPr>
              <a:pPr eaLnBrk="1" hangingPunct="1"/>
              <a:t>9</a:t>
            </a:fld>
            <a:endParaRPr lang="en-US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D335E2A-253F-4428-9900-6E003DA1CF5A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C9CD41E-A232-445A-AA8F-D192C86EBF95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1D4F-8B4E-4DB9-8F42-9BA938C8621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73B62CC-05CC-4886-8E88-8DAF6F243F28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DDB6A00-92FD-4F76-8510-70B290037F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1A6DC43-467D-449E-94A0-D56147AE8E86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C37689E-EF9A-435C-9830-4BFB46C475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858000" cy="944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7"/>
          <p:cNvGrpSpPr/>
          <p:nvPr userDrawn="1"/>
        </p:nvGrpSpPr>
        <p:grpSpPr>
          <a:xfrm>
            <a:off x="0" y="763289"/>
            <a:ext cx="9144000" cy="1246485"/>
            <a:chOff x="0" y="763289"/>
            <a:chExt cx="9144000" cy="12464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72815"/>
              <a:ext cx="9144000" cy="12312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ospital doct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455258" y="763289"/>
              <a:ext cx="1688742" cy="1246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7E439B4-870C-4CCE-A1FC-E07FCED82A10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9C525ED-66E9-401D-9E0D-F5CF7806DE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EE2643A-85B3-488B-A442-027285BB5102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A950384-4EAA-4A03-A4E2-CB111C47BBF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3E296A5-4FE0-4558-AF36-CE4719A374D5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7517DFB-6793-4DA8-B49A-13739542CF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D43378A-0042-4AF6-8C19-950CD23B04AB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4FE4316-4526-48F1-B4C0-8A309AA381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5A3271-3E88-41A0-BDA6-D56194849FF1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6411D1F-8E6F-4F53-9224-607C93DADD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B011C4B-5C51-4D2C-B610-AAAC9A203B2A}" type="datetime1">
              <a:rPr lang="da-DK"/>
              <a:pPr>
                <a:defRPr/>
              </a:pPr>
              <a:t>08-01-2012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E7CC0A5-607D-4EE9-9E4C-7A3ACE8F6C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29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18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48.png"/><Relationship Id="rId4" Type="http://schemas.openxmlformats.org/officeDocument/2006/relationships/image" Target="../media/image20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microsoft.com/office/2007/relationships/hdphoto" Target="../media/hdphoto1.wdp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jpe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1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661" y="914400"/>
            <a:ext cx="1476375" cy="36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-15875" y="4966141"/>
            <a:ext cx="9159875" cy="1891859"/>
            <a:chOff x="-15875" y="4682359"/>
            <a:chExt cx="9159875" cy="1891859"/>
          </a:xfrm>
        </p:grpSpPr>
        <p:sp>
          <p:nvSpPr>
            <p:cNvPr id="3" name="Rektangel 8"/>
            <p:cNvSpPr/>
            <p:nvPr/>
          </p:nvSpPr>
          <p:spPr>
            <a:xfrm>
              <a:off x="-15875" y="4682359"/>
              <a:ext cx="9159875" cy="1737491"/>
            </a:xfrm>
            <a:prstGeom prst="rect">
              <a:avLst/>
            </a:prstGeom>
            <a:solidFill>
              <a:srgbClr val="2156FF">
                <a:alpha val="6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" name="Rectangle 5"/>
            <p:cNvSpPr txBox="1">
              <a:spLocks noChangeArrowheads="1"/>
            </p:cNvSpPr>
            <p:nvPr/>
          </p:nvSpPr>
          <p:spPr bwMode="gray">
            <a:xfrm>
              <a:off x="496997" y="5180999"/>
              <a:ext cx="6991623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3200" dirty="0" smtClean="0">
                  <a:solidFill>
                    <a:schemeClr val="tx2"/>
                  </a:solidFill>
                </a:rPr>
                <a:t>The Future of Managing Health in the Home and on the Go</a:t>
              </a:r>
            </a:p>
            <a:p>
              <a:pPr defTabSz="914400" eaLnBrk="0" hangingPunct="0">
                <a:lnSpc>
                  <a:spcPct val="95000"/>
                </a:lnSpc>
              </a:pPr>
              <a:endParaRPr lang="en-US" sz="3000" b="1" dirty="0">
                <a:solidFill>
                  <a:schemeClr val="tx2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9678" r="26355" b="69397"/>
            <a:stretch>
              <a:fillRect/>
            </a:stretch>
          </p:blipFill>
          <p:spPr bwMode="auto">
            <a:xfrm>
              <a:off x="5880539" y="5268308"/>
              <a:ext cx="3058510" cy="13059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321" y="952475"/>
            <a:ext cx="1850288" cy="349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gray">
          <a:xfrm>
            <a:off x="2632841" y="614855"/>
            <a:ext cx="5186855" cy="51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dirty="0" smtClean="0">
                <a:solidFill>
                  <a:schemeClr val="tx2"/>
                </a:solidFill>
              </a:rPr>
              <a:t>“</a:t>
            </a:r>
          </a:p>
          <a:p>
            <a:pPr defTabSz="801688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“Healthcare Untethered”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3090042" y="2053478"/>
            <a:ext cx="419362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“Measurement received your </a:t>
            </a:r>
          </a:p>
          <a:p>
            <a:pPr algn="ctr" defTabSz="801688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glucose reading is 96”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6525" y="3058511"/>
            <a:ext cx="3925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“Medición recibido su lectura </a:t>
            </a:r>
          </a:p>
          <a:p>
            <a:pPr algn="ctr"/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de glucosa es de 96”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6094" y="2315062"/>
            <a:ext cx="557327" cy="78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0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>
            <a:off x="2249488" y="2478088"/>
            <a:ext cx="685800" cy="48418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31" name="Rectangle 119"/>
          <p:cNvSpPr>
            <a:spLocks noChangeArrowheads="1"/>
          </p:cNvSpPr>
          <p:nvPr/>
        </p:nvSpPr>
        <p:spPr bwMode="auto">
          <a:xfrm>
            <a:off x="0" y="158750"/>
            <a:ext cx="8189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3000" b="1" dirty="0">
                <a:solidFill>
                  <a:srgbClr val="000000"/>
                </a:solidFill>
              </a:rPr>
              <a:t>Patient Flow Medication:  </a:t>
            </a:r>
            <a:r>
              <a:rPr lang="en-CA" sz="2400" b="1" dirty="0" smtClean="0">
                <a:solidFill>
                  <a:srgbClr val="000000"/>
                </a:solidFill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4" name="Right Arrow 143"/>
          <p:cNvSpPr/>
          <p:nvPr/>
        </p:nvSpPr>
        <p:spPr>
          <a:xfrm rot="5400000">
            <a:off x="1133475" y="731838"/>
            <a:ext cx="523875" cy="7620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65163" y="1376363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665163" y="1439863"/>
            <a:ext cx="153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Patient Intake </a:t>
            </a:r>
            <a:endParaRPr lang="en-US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2190750"/>
            <a:ext cx="47625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536" name="TextBox 48"/>
          <p:cNvSpPr txBox="1">
            <a:spLocks noChangeArrowheads="1"/>
          </p:cNvSpPr>
          <p:nvPr/>
        </p:nvSpPr>
        <p:spPr bwMode="auto">
          <a:xfrm>
            <a:off x="682625" y="2886075"/>
            <a:ext cx="153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Medication List Faxed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935288" y="1374775"/>
            <a:ext cx="2798762" cy="243363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22538" name="TextBox 53"/>
          <p:cNvSpPr txBox="1">
            <a:spLocks noChangeArrowheads="1"/>
          </p:cNvSpPr>
          <p:nvPr/>
        </p:nvSpPr>
        <p:spPr bwMode="auto">
          <a:xfrm>
            <a:off x="2894013" y="1455738"/>
            <a:ext cx="293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Unit is brought to patient</a:t>
            </a:r>
            <a:endParaRPr lang="en-US" b="1"/>
          </a:p>
        </p:txBody>
      </p:sp>
      <p:sp>
        <p:nvSpPr>
          <p:cNvPr id="58" name="Rectangle 57"/>
          <p:cNvSpPr/>
          <p:nvPr/>
        </p:nvSpPr>
        <p:spPr>
          <a:xfrm>
            <a:off x="682625" y="4164013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22540" name="TextBox 58"/>
          <p:cNvSpPr txBox="1">
            <a:spLocks noChangeArrowheads="1"/>
          </p:cNvSpPr>
          <p:nvPr/>
        </p:nvSpPr>
        <p:spPr bwMode="auto">
          <a:xfrm>
            <a:off x="628650" y="4164013"/>
            <a:ext cx="153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Medication tray is filled</a:t>
            </a:r>
            <a:endParaRPr lang="en-US" b="1"/>
          </a:p>
        </p:txBody>
      </p:sp>
      <p:sp>
        <p:nvSpPr>
          <p:cNvPr id="62" name="Right Arrow 61"/>
          <p:cNvSpPr/>
          <p:nvPr/>
        </p:nvSpPr>
        <p:spPr>
          <a:xfrm>
            <a:off x="2238375" y="5138738"/>
            <a:ext cx="655638" cy="484187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935288" y="4176713"/>
            <a:ext cx="52546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pic>
        <p:nvPicPr>
          <p:cNvPr id="225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5688"/>
            <a:ext cx="7048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812925"/>
            <a:ext cx="19907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980" y="5071090"/>
            <a:ext cx="1422578" cy="82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5300" y="5622925"/>
            <a:ext cx="1632814" cy="82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254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341813"/>
            <a:ext cx="28352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6481763" y="1335088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5770563" y="2247900"/>
            <a:ext cx="685800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550" name="TextBox 1"/>
          <p:cNvSpPr txBox="1">
            <a:spLocks noChangeArrowheads="1"/>
          </p:cNvSpPr>
          <p:nvPr/>
        </p:nvSpPr>
        <p:spPr bwMode="auto">
          <a:xfrm>
            <a:off x="6494463" y="1436688"/>
            <a:ext cx="1533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Pharmacist </a:t>
            </a:r>
            <a:r>
              <a:rPr lang="en-US" b="1" dirty="0">
                <a:solidFill>
                  <a:srgbClr val="000000"/>
                </a:solidFill>
              </a:rPr>
              <a:t>Delivers Medications </a:t>
            </a:r>
            <a:endParaRPr lang="en-US" b="1" dirty="0"/>
          </a:p>
        </p:txBody>
      </p:sp>
      <p:sp>
        <p:nvSpPr>
          <p:cNvPr id="22551" name="TextBox 1"/>
          <p:cNvSpPr txBox="1">
            <a:spLocks noChangeArrowheads="1"/>
          </p:cNvSpPr>
          <p:nvPr/>
        </p:nvSpPr>
        <p:spPr bwMode="auto">
          <a:xfrm>
            <a:off x="2894013" y="4176713"/>
            <a:ext cx="246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Medication is Taken </a:t>
            </a:r>
            <a:endParaRPr lang="en-US" b="1"/>
          </a:p>
        </p:txBody>
      </p:sp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2592388"/>
            <a:ext cx="131921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644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gray">
          <a:xfrm>
            <a:off x="874712" y="1001980"/>
            <a:ext cx="8228946" cy="5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From the Portal</a:t>
            </a: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gray">
          <a:xfrm>
            <a:off x="874711" y="425718"/>
            <a:ext cx="766416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Verify Patient’s Medication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709" y="1876613"/>
            <a:ext cx="6196004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16" descr="http://fonemed.com/main_pic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9694"/>
            <a:ext cx="2494483" cy="25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19678" r="26355" b="69397"/>
          <a:stretch>
            <a:fillRect/>
          </a:stretch>
        </p:blipFill>
        <p:spPr bwMode="auto">
          <a:xfrm>
            <a:off x="6052927" y="383161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9"/>
          <p:cNvSpPr>
            <a:spLocks noChangeArrowheads="1"/>
          </p:cNvSpPr>
          <p:nvPr/>
        </p:nvSpPr>
        <p:spPr bwMode="auto">
          <a:xfrm>
            <a:off x="0" y="15875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2800" b="1" dirty="0">
                <a:solidFill>
                  <a:srgbClr val="000000"/>
                </a:solidFill>
              </a:rPr>
              <a:t>ADHT </a:t>
            </a:r>
            <a:r>
              <a:rPr lang="en-CA" sz="2800" b="1" dirty="0" smtClean="0">
                <a:solidFill>
                  <a:srgbClr val="000000"/>
                </a:solidFill>
              </a:rPr>
              <a:t> </a:t>
            </a:r>
            <a:r>
              <a:rPr lang="en-CA" sz="2800" b="1" dirty="0">
                <a:solidFill>
                  <a:srgbClr val="000000"/>
                </a:solidFill>
              </a:rPr>
              <a:t>provides Medication Monitoring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192463" y="1004888"/>
            <a:ext cx="960437" cy="24495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55638" y="3671888"/>
            <a:ext cx="1533525" cy="30543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23557" name="TextBox 58"/>
          <p:cNvSpPr txBox="1">
            <a:spLocks noChangeArrowheads="1"/>
          </p:cNvSpPr>
          <p:nvPr/>
        </p:nvSpPr>
        <p:spPr bwMode="auto">
          <a:xfrm>
            <a:off x="3141663" y="1576388"/>
            <a:ext cx="1027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Server</a:t>
            </a:r>
            <a:endParaRPr lang="en-US" b="1"/>
          </a:p>
        </p:txBody>
      </p:sp>
      <p:sp>
        <p:nvSpPr>
          <p:cNvPr id="62" name="Right Arrow 61"/>
          <p:cNvSpPr/>
          <p:nvPr/>
        </p:nvSpPr>
        <p:spPr>
          <a:xfrm>
            <a:off x="4168775" y="2359025"/>
            <a:ext cx="725488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484438" y="3671888"/>
            <a:ext cx="6507162" cy="305435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2938" y="990600"/>
            <a:ext cx="1533525" cy="24511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Y</a:t>
            </a:r>
            <a:endParaRPr lang="en-US" dirty="0"/>
          </a:p>
        </p:txBody>
      </p:sp>
      <p:sp>
        <p:nvSpPr>
          <p:cNvPr id="23561" name="TextBox 53"/>
          <p:cNvSpPr txBox="1">
            <a:spLocks noChangeArrowheads="1"/>
          </p:cNvSpPr>
          <p:nvPr/>
        </p:nvSpPr>
        <p:spPr bwMode="auto">
          <a:xfrm>
            <a:off x="682625" y="1152525"/>
            <a:ext cx="1479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Real Time Data </a:t>
            </a:r>
            <a:endParaRPr lang="en-US" b="1"/>
          </a:p>
        </p:txBody>
      </p:sp>
      <p:pic>
        <p:nvPicPr>
          <p:cNvPr id="23562" name="Picture 20" descr="http://ts1.mm.bing.net/images/thumbnail.aspx?q=202161986228&amp;id=1034caa6d4ca991e065a05981e2c2ff4&amp;url=http%3a%2f%2fwww.clker.com%2fcliparts%2f5%2fc%2f3%2f6%2f11954226271169522330transmission_tower_ante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377950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2216150"/>
            <a:ext cx="747712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841875" y="989013"/>
            <a:ext cx="40989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0925" y="3798888"/>
            <a:ext cx="649288" cy="81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4" name="Picture 5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893520" y="1102605"/>
            <a:ext cx="1455910" cy="1034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567" name="TextBox 35"/>
          <p:cNvSpPr txBox="1">
            <a:spLocks noChangeArrowheads="1"/>
          </p:cNvSpPr>
          <p:nvPr/>
        </p:nvSpPr>
        <p:spPr bwMode="auto">
          <a:xfrm>
            <a:off x="674688" y="4705350"/>
            <a:ext cx="1470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Patient is contacted</a:t>
            </a:r>
            <a:endParaRPr lang="en-US" b="1"/>
          </a:p>
        </p:txBody>
      </p:sp>
      <p:sp>
        <p:nvSpPr>
          <p:cNvPr id="37" name="TextBox 36"/>
          <p:cNvSpPr txBox="1"/>
          <p:nvPr/>
        </p:nvSpPr>
        <p:spPr>
          <a:xfrm>
            <a:off x="2432050" y="3671888"/>
            <a:ext cx="671195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Patient/Caregiver is engaged in a discussion if: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Medication tray is filled incorrectly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Medication is taken incorrectly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Missed alerts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Harmful Interactions and Duplications</a:t>
            </a:r>
            <a:endParaRPr lang="en-US" b="1" dirty="0">
              <a:solidFill>
                <a:schemeClr val="bg1">
                  <a:lumMod val="65000"/>
                </a:schemeClr>
              </a:solidFill>
              <a:ea typeface="ＭＳ Ｐゴシック" charset="-128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Discussion re: nutritional guidelines and exercise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Improved Outcomes and Compliance: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Peace of mind, feeling of being cared for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Multi-Disciplinary involvement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Consistent message for improved care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+mn-cs"/>
              </a:rPr>
              <a:t>Aging in Place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ea typeface="ＭＳ Ｐゴシック" charset="-128"/>
              <a:cs typeface="+mn-cs"/>
            </a:endParaRP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235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5351463"/>
            <a:ext cx="14795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230438"/>
            <a:ext cx="13081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990600"/>
            <a:ext cx="21399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10" cstate="print"/>
          <a:srcRect t="4807" r="1617"/>
          <a:stretch/>
        </p:blipFill>
        <p:spPr bwMode="auto">
          <a:xfrm>
            <a:off x="4893520" y="1861843"/>
            <a:ext cx="2587515" cy="15798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088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085" y="1672872"/>
            <a:ext cx="4899212" cy="24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70" y="4152657"/>
            <a:ext cx="4899212" cy="24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7620000" y="7465028"/>
            <a:ext cx="1066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3E35DA1F-0F9E-4DBE-8AC3-875050062C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874712" y="1001980"/>
            <a:ext cx="8228946" cy="5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dirty="0" smtClean="0">
                <a:solidFill>
                  <a:srgbClr val="000000"/>
                </a:solidFill>
              </a:rPr>
              <a:t>Backlit for Ease of Use</a:t>
            </a:r>
          </a:p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gray">
          <a:xfrm>
            <a:off x="874710" y="383161"/>
            <a:ext cx="766416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Reminders and Correct Slot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19678" r="26355" b="69397"/>
          <a:stretch>
            <a:fillRect/>
          </a:stretch>
        </p:blipFill>
        <p:spPr bwMode="auto">
          <a:xfrm>
            <a:off x="6515100" y="5492354"/>
            <a:ext cx="2418197" cy="103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79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19678" r="26355" b="69397"/>
          <a:stretch>
            <a:fillRect/>
          </a:stretch>
        </p:blipFill>
        <p:spPr bwMode="auto">
          <a:xfrm>
            <a:off x="6672458" y="69776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Rectangle 119"/>
          <p:cNvSpPr>
            <a:spLocks noChangeArrowheads="1"/>
          </p:cNvSpPr>
          <p:nvPr/>
        </p:nvSpPr>
        <p:spPr bwMode="auto">
          <a:xfrm>
            <a:off x="0" y="381000"/>
            <a:ext cx="6858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3900">
                <a:solidFill>
                  <a:schemeClr val="bg1"/>
                </a:solidFill>
              </a:rPr>
              <a:t>   </a:t>
            </a:r>
            <a:r>
              <a:rPr lang="en-CA" sz="3000" b="1">
                <a:solidFill>
                  <a:srgbClr val="000000"/>
                </a:solidFill>
              </a:rPr>
              <a:t>The Studies</a:t>
            </a:r>
            <a:endParaRPr lang="en-US" sz="3000" b="1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54038" y="1130300"/>
            <a:ext cx="8047037" cy="369888"/>
          </a:xfrm>
          <a:prstGeom prst="rect">
            <a:avLst/>
          </a:prstGeom>
          <a:noFill/>
          <a:ln w="57150">
            <a:solidFill>
              <a:srgbClr val="215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CA" b="1">
                <a:solidFill>
                  <a:srgbClr val="000000"/>
                </a:solidFill>
              </a:rPr>
              <a:t>Medication Studies: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038" y="1539875"/>
            <a:ext cx="8183562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+mn-cs"/>
              </a:rPr>
              <a:t>Available data indicate that approximately 30% to 50% of hospital readmissions for CHF, particularly those that occur within 90 days of initial discharge, are preventable. Successful management of chronic heart failure often includes long-term lifestyle adjustments by patients and patients’ families. Lifestyle adjustments focus on modifications in diet and activities, the need to monitor signs and symptoms, and adherence to a complex medication regimen. </a:t>
            </a:r>
          </a:p>
          <a:p>
            <a:pPr>
              <a:defRPr/>
            </a:pPr>
            <a:r>
              <a:rPr lang="en-US" sz="1000" dirty="0">
                <a:solidFill>
                  <a:srgbClr val="000000"/>
                </a:solidFill>
                <a:cs typeface="+mn-cs"/>
              </a:rPr>
              <a:t>From:  </a:t>
            </a:r>
            <a:r>
              <a:rPr lang="en-US" sz="1000" b="1" dirty="0">
                <a:solidFill>
                  <a:srgbClr val="000000"/>
                </a:solidFill>
                <a:cs typeface="+mn-cs"/>
              </a:rPr>
              <a:t>Outpatient Costs of Medications for Patients with Chronic Heart Failure, </a:t>
            </a:r>
            <a:r>
              <a:rPr lang="en-US" sz="1000" dirty="0">
                <a:solidFill>
                  <a:srgbClr val="000000"/>
                </a:solidFill>
                <a:cs typeface="+mn-cs"/>
              </a:rPr>
              <a:t>Leslie C. Hussey, Sonya Hardin and Christopher </a:t>
            </a:r>
            <a:r>
              <a:rPr lang="en-US" sz="1000" dirty="0" err="1">
                <a:solidFill>
                  <a:srgbClr val="000000"/>
                </a:solidFill>
                <a:cs typeface="+mn-cs"/>
              </a:rPr>
              <a:t>Blanchette</a:t>
            </a:r>
            <a:r>
              <a:rPr lang="en-US" sz="1000" dirty="0">
                <a:solidFill>
                  <a:srgbClr val="000000"/>
                </a:solidFill>
                <a:cs typeface="+mn-cs"/>
              </a:rPr>
              <a:t>, Am J </a:t>
            </a:r>
            <a:r>
              <a:rPr lang="en-US" sz="1000" dirty="0" err="1">
                <a:solidFill>
                  <a:srgbClr val="000000"/>
                </a:solidFill>
                <a:cs typeface="+mn-cs"/>
              </a:rPr>
              <a:t>Crit</a:t>
            </a:r>
            <a:r>
              <a:rPr lang="en-US" sz="1000" dirty="0">
                <a:solidFill>
                  <a:srgbClr val="000000"/>
                </a:solidFill>
                <a:cs typeface="+mn-cs"/>
              </a:rPr>
              <a:t> Care 2002;11:474-478</a:t>
            </a:r>
          </a:p>
        </p:txBody>
      </p:sp>
    </p:spTree>
    <p:extLst>
      <p:ext uri="{BB962C8B-B14F-4D97-AF65-F5344CB8AC3E}">
        <p14:creationId xmlns:p14="http://schemas.microsoft.com/office/powerpoint/2010/main" val="323714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19678" r="26355" b="69397"/>
          <a:stretch>
            <a:fillRect/>
          </a:stretch>
        </p:blipFill>
        <p:spPr bwMode="auto">
          <a:xfrm>
            <a:off x="6672458" y="69776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54038" y="4635500"/>
            <a:ext cx="8047037" cy="193992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Developmentally delayed individual: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medication compliance </a:t>
            </a:r>
            <a:r>
              <a:rPr lang="en-US" sz="2400" dirty="0" smtClean="0">
                <a:solidFill>
                  <a:srgbClr val="000000"/>
                </a:solidFill>
              </a:rPr>
              <a:t>issues, cannot read 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medication is monitored with teleview medication unit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numerous interventions to prevent medication non-compliance and potentially serious or life threatening issues</a:t>
            </a:r>
          </a:p>
        </p:txBody>
      </p:sp>
      <p:sp>
        <p:nvSpPr>
          <p:cNvPr id="27652" name="Rectangle 119"/>
          <p:cNvSpPr>
            <a:spLocks noChangeArrowheads="1"/>
          </p:cNvSpPr>
          <p:nvPr/>
        </p:nvSpPr>
        <p:spPr bwMode="auto">
          <a:xfrm>
            <a:off x="0" y="381000"/>
            <a:ext cx="6858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3900">
                <a:solidFill>
                  <a:schemeClr val="bg1"/>
                </a:solidFill>
              </a:rPr>
              <a:t>   </a:t>
            </a:r>
            <a:r>
              <a:rPr lang="en-CA" sz="3000" b="1">
                <a:solidFill>
                  <a:srgbClr val="000000"/>
                </a:solidFill>
              </a:rPr>
              <a:t>Good news stories</a:t>
            </a:r>
            <a:endParaRPr lang="en-US" sz="3000" b="1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038" y="1130300"/>
            <a:ext cx="8047037" cy="3416300"/>
          </a:xfrm>
          <a:prstGeom prst="rect">
            <a:avLst/>
          </a:prstGeom>
          <a:ln w="57150">
            <a:solidFill>
              <a:srgbClr val="2156FF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90+ year old male patient with CHF monitoring: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     Blood Pressure, Weight, Blood Oxygen, Medication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Thus far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120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+ days straight without an ER visit or a hospitalization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Previous to being monitored would visit ER or be hospitalized every 7 to 14 days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Loves solution and the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ADHT call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center staff - RN stated “you would never be able to take the Telehealth Solutions away from him”   Family feels so much stress is taken away</a:t>
            </a:r>
            <a:endParaRPr lang="en-US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473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gray">
          <a:xfrm>
            <a:off x="874713" y="698781"/>
            <a:ext cx="670942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Our Total Telehealth Solution</a:t>
            </a:r>
            <a:endParaRPr lang="en-US" sz="3000" b="1" dirty="0">
              <a:solidFill>
                <a:srgbClr val="171717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3956425"/>
              </p:ext>
            </p:extLst>
          </p:nvPr>
        </p:nvGraphicFramePr>
        <p:xfrm>
          <a:off x="174811" y="1398005"/>
          <a:ext cx="8794378" cy="512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 l="19678" r="26355" b="69397"/>
          <a:stretch>
            <a:fillRect/>
          </a:stretch>
        </p:blipFill>
        <p:spPr bwMode="auto">
          <a:xfrm>
            <a:off x="6515100" y="5492354"/>
            <a:ext cx="2418197" cy="103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39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Thank you for your time</a:t>
            </a:r>
            <a:endParaRPr lang="en-US" sz="3200" dirty="0"/>
          </a:p>
        </p:txBody>
      </p:sp>
      <p:pic>
        <p:nvPicPr>
          <p:cNvPr id="43010" name="Picture 2" descr="http://farm4.static.flickr.com/3602/3611978911_0f33230e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5448300" cy="3628568"/>
          </a:xfrm>
          <a:prstGeom prst="rect">
            <a:avLst/>
          </a:prstGeom>
          <a:noFill/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438400" y="3276600"/>
            <a:ext cx="3505200" cy="1143000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Betty Couture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Call:     716-218-7169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Email:   betty@advtelehealth.com        </a:t>
            </a:r>
            <a:endParaRPr lang="en-US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96200" y="6248400"/>
            <a:ext cx="11430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3E35DA1F-0F9E-4DBE-8AC3-875050062C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620000" y="6477000"/>
            <a:ext cx="1066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3E35DA1F-0F9E-4DBE-8AC3-875050062C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81000"/>
            <a:ext cx="6858000" cy="944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 Narrow"/>
                <a:ea typeface="ＭＳ Ｐゴシック" pitchFamily="-97" charset="-128"/>
                <a:cs typeface="+mj-cs"/>
              </a:rPr>
              <a:t>Contact Information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ＭＳ Ｐゴシック" pitchFamily="-97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03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e 31"/>
          <p:cNvGrpSpPr>
            <a:grpSpLocks/>
          </p:cNvGrpSpPr>
          <p:nvPr/>
        </p:nvGrpSpPr>
        <p:grpSpPr bwMode="auto">
          <a:xfrm>
            <a:off x="4114800" y="1361298"/>
            <a:ext cx="4824248" cy="4203196"/>
            <a:chOff x="3151188" y="2147888"/>
            <a:chExt cx="4260850" cy="3770312"/>
          </a:xfrm>
        </p:grpSpPr>
        <p:sp>
          <p:nvSpPr>
            <p:cNvPr id="28" name="Rektangel 27"/>
            <p:cNvSpPr>
              <a:spLocks noChangeArrowheads="1"/>
            </p:cNvSpPr>
            <p:nvPr/>
          </p:nvSpPr>
          <p:spPr bwMode="auto">
            <a:xfrm>
              <a:off x="3151188" y="2147888"/>
              <a:ext cx="4260850" cy="377031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32789" name="Billede 28" descr="dreamstime_Doctor and patient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6573" y="2265768"/>
              <a:ext cx="3452489" cy="218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2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r>
              <a:rPr lang="en-US" sz="1200" dirty="0">
                <a:solidFill>
                  <a:srgbClr val="171717"/>
                </a:solidFill>
              </a:rPr>
              <a:t>Your Logo</a:t>
            </a:r>
          </a:p>
        </p:txBody>
      </p:sp>
      <p:sp>
        <p:nvSpPr>
          <p:cNvPr id="32778" name="Tekstboks 30"/>
          <p:cNvSpPr txBox="1">
            <a:spLocks noChangeArrowheads="1"/>
          </p:cNvSpPr>
          <p:nvPr/>
        </p:nvSpPr>
        <p:spPr bwMode="auto">
          <a:xfrm>
            <a:off x="4373946" y="4050243"/>
            <a:ext cx="4400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Patient is Monitored and Coached</a:t>
            </a:r>
          </a:p>
          <a:p>
            <a:pPr algn="ctr"/>
            <a:r>
              <a:rPr lang="en-US" dirty="0" smtClean="0">
                <a:solidFill>
                  <a:srgbClr val="D7D8D9"/>
                </a:solidFill>
              </a:rPr>
              <a:t>For those who do receive some form of post-acute care, reported readmission rates have been seen to drop as low as </a:t>
            </a:r>
            <a:r>
              <a:rPr lang="en-US" sz="2400" b="1" dirty="0" smtClean="0">
                <a:solidFill>
                  <a:srgbClr val="D7D8D9"/>
                </a:solidFill>
              </a:rPr>
              <a:t>5.3%</a:t>
            </a:r>
            <a:endParaRPr lang="da-DK" sz="2400" b="1" dirty="0">
              <a:solidFill>
                <a:srgbClr val="D7D8D9"/>
              </a:solidFill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gray">
          <a:xfrm>
            <a:off x="259857" y="548236"/>
            <a:ext cx="475357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Current Medicare Facts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grpSp>
        <p:nvGrpSpPr>
          <p:cNvPr id="32779" name="Gruppe 19"/>
          <p:cNvGrpSpPr>
            <a:grpSpLocks/>
          </p:cNvGrpSpPr>
          <p:nvPr/>
        </p:nvGrpSpPr>
        <p:grpSpPr bwMode="auto">
          <a:xfrm>
            <a:off x="247649" y="1361299"/>
            <a:ext cx="3721895" cy="4203196"/>
            <a:chOff x="1231900" y="2146300"/>
            <a:chExt cx="1333500" cy="3771900"/>
          </a:xfrm>
        </p:grpSpPr>
        <p:sp>
          <p:nvSpPr>
            <p:cNvPr id="21" name="Rektangel 20"/>
            <p:cNvSpPr>
              <a:spLocks noChangeArrowheads="1"/>
            </p:cNvSpPr>
            <p:nvPr/>
          </p:nvSpPr>
          <p:spPr bwMode="auto">
            <a:xfrm>
              <a:off x="1231900" y="4738688"/>
              <a:ext cx="1333500" cy="1179512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b="1" kern="0" noProof="1" smtClean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-97" charset="-128"/>
                </a:rPr>
                <a:t>FACT Medicare Beneficiaries</a:t>
              </a:r>
              <a:endParaRPr lang="da-DK" b="1" kern="0" noProof="1">
                <a:solidFill>
                  <a:sysClr val="windowText" lastClr="000000"/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kern="0" noProof="1" smtClean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-97" charset="-128"/>
                </a:rPr>
                <a:t>64% of readmits receive no post-acute care between discharge and readmission</a:t>
              </a:r>
            </a:p>
          </p:txBody>
        </p:sp>
        <p:sp>
          <p:nvSpPr>
            <p:cNvPr id="23" name="Rektangel 22"/>
            <p:cNvSpPr>
              <a:spLocks noChangeArrowheads="1"/>
            </p:cNvSpPr>
            <p:nvPr/>
          </p:nvSpPr>
          <p:spPr bwMode="auto">
            <a:xfrm>
              <a:off x="1231900" y="3441700"/>
              <a:ext cx="1333500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a-DK" b="1" noProof="1" smtClean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-97" charset="-128"/>
                </a:rPr>
                <a:t>CHF Re-Admission Rates</a:t>
              </a:r>
            </a:p>
            <a:p>
              <a:pPr algn="ctr"/>
              <a:r>
                <a:rPr lang="da-DK" noProof="1" smtClean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-97" charset="-128"/>
                </a:rPr>
                <a:t>25% of CHF patients are readmitted withing 30 days of being discharged from a hospital</a:t>
              </a:r>
              <a:endParaRPr lang="da-DK" noProof="1">
                <a:solidFill>
                  <a:sysClr val="windowText" lastClr="000000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" name="Rektangel 25"/>
            <p:cNvSpPr>
              <a:spLocks noChangeArrowheads="1"/>
            </p:cNvSpPr>
            <p:nvPr/>
          </p:nvSpPr>
          <p:spPr bwMode="auto">
            <a:xfrm>
              <a:off x="1231900" y="2146300"/>
              <a:ext cx="1333500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a-DK" b="1" dirty="0" smtClean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-97" charset="-128"/>
                </a:rPr>
                <a:t>Re-Admitted Patient</a:t>
              </a:r>
            </a:p>
            <a:p>
              <a:pPr algn="ctr">
                <a:defRPr/>
              </a:pPr>
              <a:r>
                <a:rPr lang="da-DK" dirty="0" smtClean="0">
                  <a:solidFill>
                    <a:sysClr val="windowText" lastClr="000000"/>
                  </a:solidFill>
                  <a:latin typeface="Arial" pitchFamily="34" charset="0"/>
                  <a:ea typeface="ＭＳ Ｐゴシック" pitchFamily="-97" charset="-128"/>
                </a:rPr>
                <a:t>17.6% of Medicare beneficiaries are readmitted within 30 days of being discharged from a hospital</a:t>
              </a:r>
              <a:endParaRPr lang="da-DK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30" name="Højrepil 29"/>
          <p:cNvSpPr/>
          <p:nvPr/>
        </p:nvSpPr>
        <p:spPr bwMode="auto">
          <a:xfrm>
            <a:off x="3562350" y="5108277"/>
            <a:ext cx="1142999" cy="591461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tx1"/>
              </a:gs>
            </a:gsLst>
            <a:lin ang="0" scaled="0"/>
            <a:tileRect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19678" r="26355" b="69397"/>
          <a:stretch>
            <a:fillRect/>
          </a:stretch>
        </p:blipFill>
        <p:spPr bwMode="auto">
          <a:xfrm>
            <a:off x="6516965" y="5646419"/>
            <a:ext cx="2418197" cy="103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228600"/>
            <a:ext cx="8560676" cy="944562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Advantage Home Telehealth (ADHT)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brings the exam room to the patient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49" y="1450197"/>
            <a:ext cx="5623560" cy="503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nonin.com/_images/products/LargImages/9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22" y="3594961"/>
            <a:ext cx="1606550" cy="193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iabetes.org/assets/images/content-page-images/youth/planet-d-teen-glucose-me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0" y="1916947"/>
            <a:ext cx="2085975" cy="138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l="19678" r="26355" b="69397"/>
          <a:stretch>
            <a:fillRect/>
          </a:stretch>
        </p:blipFill>
        <p:spPr bwMode="auto">
          <a:xfrm>
            <a:off x="6749244" y="5656882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117728" y="914275"/>
            <a:ext cx="102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156FF"/>
                </a:solidFill>
              </a:rPr>
              <a:t>School</a:t>
            </a:r>
            <a:endParaRPr lang="en-US" b="1" dirty="0">
              <a:solidFill>
                <a:srgbClr val="215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3803" y="760543"/>
            <a:ext cx="102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Work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6687" y="1265531"/>
            <a:ext cx="112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Vacation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9848" y="1450197"/>
            <a:ext cx="102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Home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Arrow 55"/>
          <p:cNvSpPr/>
          <p:nvPr/>
        </p:nvSpPr>
        <p:spPr>
          <a:xfrm>
            <a:off x="2248838" y="2478096"/>
            <a:ext cx="687160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75" name="Rectangle 119"/>
          <p:cNvSpPr>
            <a:spLocks noChangeArrowheads="1"/>
          </p:cNvSpPr>
          <p:nvPr/>
        </p:nvSpPr>
        <p:spPr bwMode="auto">
          <a:xfrm>
            <a:off x="0" y="158613"/>
            <a:ext cx="6858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3900" dirty="0">
                <a:solidFill>
                  <a:schemeClr val="bg1"/>
                </a:solidFill>
              </a:rPr>
              <a:t>  </a:t>
            </a:r>
            <a:r>
              <a:rPr lang="en-CA" sz="3000" b="1" dirty="0" smtClean="0">
                <a:solidFill>
                  <a:srgbClr val="000000"/>
                </a:solidFill>
              </a:rPr>
              <a:t>Patient Flow:  </a:t>
            </a:r>
            <a:r>
              <a:rPr lang="en-CA" sz="2400" b="1" dirty="0" smtClean="0">
                <a:solidFill>
                  <a:srgbClr val="000000"/>
                </a:solidFill>
              </a:rPr>
              <a:t>Patient with Heart Failure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4" name="Right Arrow 143"/>
          <p:cNvSpPr/>
          <p:nvPr/>
        </p:nvSpPr>
        <p:spPr>
          <a:xfrm rot="5400000">
            <a:off x="1133718" y="732045"/>
            <a:ext cx="523870" cy="7620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 l="19678" r="26355" b="69397"/>
          <a:stretch>
            <a:fillRect/>
          </a:stretch>
        </p:blipFill>
        <p:spPr bwMode="auto">
          <a:xfrm>
            <a:off x="6577866" y="0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Rectangle 43"/>
          <p:cNvSpPr/>
          <p:nvPr/>
        </p:nvSpPr>
        <p:spPr>
          <a:xfrm>
            <a:off x="665538" y="1376878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5539" y="1440105"/>
            <a:ext cx="153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Patient Intake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75" y="2190870"/>
            <a:ext cx="47625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82733" y="2885287"/>
            <a:ext cx="1533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Alert Parameters are set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2919985" y="1374980"/>
            <a:ext cx="5253710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61481" y="1456083"/>
            <a:ext cx="518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Telehealth Kit is brought to </a:t>
            </a:r>
            <a:r>
              <a:rPr lang="en-US" b="1" dirty="0" smtClean="0">
                <a:solidFill>
                  <a:srgbClr val="000000"/>
                </a:solidFill>
              </a:rPr>
              <a:t>patient by ADHT</a:t>
            </a:r>
            <a:endParaRPr lang="en-US" b="1" dirty="0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87" y="2016133"/>
            <a:ext cx="935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87" y="3014101"/>
            <a:ext cx="755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682733" y="4164805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pic>
        <p:nvPicPr>
          <p:cNvPr id="43" name="Picture 42" descr="http://www.nonin.com/_images/products/LargImages/95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0" y="4844809"/>
            <a:ext cx="1124786" cy="13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28891" y="4164805"/>
            <a:ext cx="153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Vital Signs are taken</a:t>
            </a:r>
            <a:endParaRPr lang="en-US" b="1" dirty="0"/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641">
            <a:off x="3121014" y="2469746"/>
            <a:ext cx="533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ight Arrow 61"/>
          <p:cNvSpPr/>
          <p:nvPr/>
        </p:nvSpPr>
        <p:spPr>
          <a:xfrm>
            <a:off x="2238518" y="5139529"/>
            <a:ext cx="655394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3" name="Picture 10" descr="http://ts1.mm.bing.net/images/thumbnail.aspx?q=192198092592&amp;id=20adf4b6f3ab2300fc0292a4ecf51683&amp;url=http%3a%2f%2fwww.techscreens.com%2fwp-content%2fuploads%2f2009%2f12%2fbluetoot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18" y="2490907"/>
            <a:ext cx="706978" cy="4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05" y="1988351"/>
            <a:ext cx="3043663" cy="160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935998" y="4176136"/>
            <a:ext cx="5253710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66" y="4264373"/>
            <a:ext cx="911726" cy="7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6" name="Rectangle 4"/>
          <p:cNvSpPr>
            <a:spLocks noChangeArrowheads="1"/>
          </p:cNvSpPr>
          <p:nvPr/>
        </p:nvSpPr>
        <p:spPr bwMode="gray">
          <a:xfrm>
            <a:off x="5920352" y="5102372"/>
            <a:ext cx="2227269" cy="14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“Measurement received </a:t>
            </a:r>
          </a:p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your Pulse is 71 </a:t>
            </a:r>
          </a:p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and </a:t>
            </a:r>
          </a:p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Oxygenation is 98”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" name="Picture 10" descr="http://ts1.mm.bing.net/images/thumbnail.aspx?q=192198092592&amp;id=20adf4b6f3ab2300fc0292a4ecf51683&amp;url=http%3a%2f%2fwww.techscreens.com%2fwp-content%2fuploads%2f2009%2f12%2fbluetoot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05" y="5945522"/>
            <a:ext cx="706978" cy="4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81" y="4786979"/>
            <a:ext cx="2996031" cy="1576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70" y="4249678"/>
            <a:ext cx="704088" cy="51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06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119"/>
          <p:cNvSpPr>
            <a:spLocks noChangeArrowheads="1"/>
          </p:cNvSpPr>
          <p:nvPr/>
        </p:nvSpPr>
        <p:spPr bwMode="auto">
          <a:xfrm>
            <a:off x="-1" y="158613"/>
            <a:ext cx="70362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3900" dirty="0">
                <a:solidFill>
                  <a:schemeClr val="bg1"/>
                </a:solidFill>
              </a:rPr>
              <a:t>  </a:t>
            </a:r>
            <a:r>
              <a:rPr lang="en-CA" sz="2800" b="1" dirty="0" smtClean="0">
                <a:solidFill>
                  <a:srgbClr val="FF0000"/>
                </a:solidFill>
              </a:rPr>
              <a:t>ADHT brings the office to the clinician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 l="19678" r="26355" b="69397"/>
          <a:stretch>
            <a:fillRect/>
          </a:stretch>
        </p:blipFill>
        <p:spPr bwMode="auto">
          <a:xfrm>
            <a:off x="6779173" y="0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ectangle 49"/>
          <p:cNvSpPr/>
          <p:nvPr/>
        </p:nvSpPr>
        <p:spPr>
          <a:xfrm>
            <a:off x="3208149" y="1384871"/>
            <a:ext cx="960895" cy="245012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55811" y="4117852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141706" y="1577041"/>
            <a:ext cx="102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Server</a:t>
            </a:r>
            <a:endParaRPr lang="en-US" b="1" dirty="0"/>
          </a:p>
        </p:txBody>
      </p:sp>
      <p:sp>
        <p:nvSpPr>
          <p:cNvPr id="62" name="Right Arrow 61"/>
          <p:cNvSpPr/>
          <p:nvPr/>
        </p:nvSpPr>
        <p:spPr>
          <a:xfrm>
            <a:off x="4237222" y="2359596"/>
            <a:ext cx="576263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10725" y="4124221"/>
            <a:ext cx="6480751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28890" y="1401361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2" y="2618179"/>
            <a:ext cx="1388860" cy="730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82733" y="1401361"/>
            <a:ext cx="147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Real Time Data </a:t>
            </a:r>
            <a:endParaRPr lang="en-US" b="1" dirty="0"/>
          </a:p>
        </p:txBody>
      </p:sp>
      <p:pic>
        <p:nvPicPr>
          <p:cNvPr id="30" name="Picture 20" descr="http://ts1.mm.bing.net/images/thumbnail.aspx?q=202161986228&amp;id=1034caa6d4ca991e065a05981e2c2ff4&amp;url=http%3a%2f%2fwww.clker.com%2fcliparts%2f5%2fc%2f3%2f6%2f11954226271169522330transmission_tower_ante_01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968" y="1621535"/>
            <a:ext cx="701540" cy="8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43" y="2216258"/>
            <a:ext cx="748660" cy="10047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893520" y="1393115"/>
            <a:ext cx="4097956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40" y="4350218"/>
            <a:ext cx="6405220" cy="204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81" y="1419795"/>
            <a:ext cx="1885653" cy="1339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93520" y="2873649"/>
            <a:ext cx="276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Role-based access to the portal…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3484" y="4117852"/>
            <a:ext cx="417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Cautionary &amp; red alert vital sign data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93520" y="3465666"/>
            <a:ext cx="248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…anywhere, anytime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11" y="1413858"/>
            <a:ext cx="1525763" cy="239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64242" y="4143650"/>
            <a:ext cx="1479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Alerts via SMS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 or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Email </a:t>
            </a:r>
            <a:endParaRPr lang="en-US" b="1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750" r="98250">
                        <a14:foregroundMark x1="2750" y1="7333" x2="750" y2="24333"/>
                        <a14:foregroundMark x1="2250" y1="80333" x2="2750" y2="36333"/>
                        <a14:foregroundMark x1="49250" y1="5667" x2="59750" y2="22333"/>
                        <a14:foregroundMark x1="46000" y1="3667" x2="61500" y2="56667"/>
                        <a14:foregroundMark x1="59750" y1="26667" x2="55000" y2="5667"/>
                        <a14:foregroundMark x1="56250" y1="3000" x2="64750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7" y="5371984"/>
            <a:ext cx="1469192" cy="11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119"/>
          <p:cNvSpPr>
            <a:spLocks noChangeArrowheads="1"/>
          </p:cNvSpPr>
          <p:nvPr/>
        </p:nvSpPr>
        <p:spPr bwMode="auto">
          <a:xfrm>
            <a:off x="-1" y="158613"/>
            <a:ext cx="7036231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3900" dirty="0">
                <a:solidFill>
                  <a:schemeClr val="bg1"/>
                </a:solidFill>
              </a:rPr>
              <a:t>  </a:t>
            </a:r>
            <a:r>
              <a:rPr lang="en-CA" sz="2800" b="1" dirty="0" smtClean="0">
                <a:solidFill>
                  <a:srgbClr val="000000"/>
                </a:solidFill>
              </a:rPr>
              <a:t>ADHT provides the monitoring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 l="19678" r="26355" b="69397"/>
          <a:stretch>
            <a:fillRect/>
          </a:stretch>
        </p:blipFill>
        <p:spPr bwMode="auto">
          <a:xfrm>
            <a:off x="6779172" y="0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ectangle 49"/>
          <p:cNvSpPr/>
          <p:nvPr/>
        </p:nvSpPr>
        <p:spPr>
          <a:xfrm>
            <a:off x="3192650" y="1004139"/>
            <a:ext cx="960895" cy="245012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55811" y="3671358"/>
            <a:ext cx="1533525" cy="305490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141706" y="1577041"/>
            <a:ext cx="102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Server</a:t>
            </a:r>
            <a:endParaRPr lang="en-US" b="1" dirty="0"/>
          </a:p>
        </p:txBody>
      </p:sp>
      <p:sp>
        <p:nvSpPr>
          <p:cNvPr id="62" name="Right Arrow 61"/>
          <p:cNvSpPr/>
          <p:nvPr/>
        </p:nvSpPr>
        <p:spPr>
          <a:xfrm>
            <a:off x="4169043" y="2359596"/>
            <a:ext cx="724477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485019" y="3671940"/>
            <a:ext cx="6506458" cy="305432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2235" y="991195"/>
            <a:ext cx="1533525" cy="245012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7" y="2601690"/>
            <a:ext cx="1388860" cy="73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82733" y="1152886"/>
            <a:ext cx="147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Real Time Data </a:t>
            </a:r>
            <a:endParaRPr lang="en-US" b="1" dirty="0"/>
          </a:p>
        </p:txBody>
      </p:sp>
      <p:pic>
        <p:nvPicPr>
          <p:cNvPr id="30" name="Picture 20" descr="http://ts1.mm.bing.net/images/thumbnail.aspx?q=202161986228&amp;id=1034caa6d4ca991e065a05981e2c2ff4&amp;url=http%3a%2f%2fwww.clker.com%2fcliparts%2f5%2fc%2f3%2f6%2f11954226271169522330transmission_tower_ante_01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69" y="1378446"/>
            <a:ext cx="701540" cy="8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43" y="2216258"/>
            <a:ext cx="748660" cy="10047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842104" y="988641"/>
            <a:ext cx="4097956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20" y="2055819"/>
            <a:ext cx="3979425" cy="132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79857" y="1152886"/>
            <a:ext cx="255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Monitoring based on protocols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" y="3799016"/>
            <a:ext cx="648823" cy="817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20" y="1102605"/>
            <a:ext cx="1455910" cy="1034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74074" y="4704879"/>
            <a:ext cx="146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Patient is contacted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432231" y="3671358"/>
            <a:ext cx="671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Patient/Caregiver is engaged in a discussion: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How are you feeling?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Was medication taken as prescribed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Were vital signs taken properly?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Could you repeat Vital Sign(s)…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as per protocols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Adherence to nutritional guidelines and exercise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Improved Outcomes and Compliance: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Cause &amp; effect between vital signs &amp; lifestyle, education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Peace of mind, feeling of being cared for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Data is shared with patient’s healthcare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Consistent message for improved care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641">
            <a:off x="1155875" y="1975752"/>
            <a:ext cx="533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3" y="5351210"/>
            <a:ext cx="1479682" cy="134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4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7315200" y="624840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</a:t>
            </a:r>
            <a:fld id="{3E35DA1F-0F9E-4DBE-8AC3-875050062C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994" y="306765"/>
            <a:ext cx="8541035" cy="731621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Current Blue Tooth Devices:  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907" y="2332654"/>
            <a:ext cx="8541035" cy="731621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000000"/>
                </a:solidFill>
              </a:rPr>
              <a:t>New Blue Tooth Devices being added: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Pediatric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980815" y="3347875"/>
            <a:ext cx="1704122" cy="1415292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2687659" y="3347875"/>
            <a:ext cx="1517523" cy="1415292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Hexagon 16"/>
          <p:cNvSpPr/>
          <p:nvPr/>
        </p:nvSpPr>
        <p:spPr>
          <a:xfrm>
            <a:off x="4205182" y="3371749"/>
            <a:ext cx="1592603" cy="136754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Hexagon 17"/>
          <p:cNvSpPr/>
          <p:nvPr/>
        </p:nvSpPr>
        <p:spPr>
          <a:xfrm>
            <a:off x="5797785" y="3395623"/>
            <a:ext cx="1592603" cy="136754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5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336908" y="4846309"/>
            <a:ext cx="210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Bariatric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4327" y="1002721"/>
            <a:ext cx="1514555" cy="1075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UA-767PB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908" y="1002721"/>
            <a:ext cx="1685764" cy="104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91" y="1000207"/>
            <a:ext cx="1336243" cy="1023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92" y="1000207"/>
            <a:ext cx="1441715" cy="104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ORA D30 Blood Glucose plus Pressure Monitoring Syste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74374" y="1002721"/>
            <a:ext cx="1714500" cy="1089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39" y="5015703"/>
            <a:ext cx="1538336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88361" y="4916445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0" y="5015704"/>
            <a:ext cx="990600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/>
          <a:srcRect l="19678" r="26355" b="69397"/>
          <a:stretch>
            <a:fillRect/>
          </a:stretch>
        </p:blipFill>
        <p:spPr bwMode="auto">
          <a:xfrm>
            <a:off x="6849210" y="5848276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52" y="4543877"/>
            <a:ext cx="4072567" cy="20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gray">
          <a:xfrm>
            <a:off x="874713" y="982840"/>
            <a:ext cx="7696081" cy="5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gray">
          <a:xfrm>
            <a:off x="2534039" y="1135240"/>
            <a:ext cx="389775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Take Vital Signs on the go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19678" r="26355" b="69397"/>
          <a:stretch>
            <a:fillRect/>
          </a:stretch>
        </p:blipFill>
        <p:spPr bwMode="auto">
          <a:xfrm>
            <a:off x="6631256" y="249067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53" y="1837172"/>
            <a:ext cx="4004644" cy="210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UA-767PB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72" y="2994962"/>
            <a:ext cx="1518900" cy="104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" y="1595063"/>
            <a:ext cx="1419201" cy="104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8" y="1506304"/>
            <a:ext cx="1458723" cy="115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0603" y="2815424"/>
            <a:ext cx="1518900" cy="112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gray">
          <a:xfrm>
            <a:off x="531166" y="535165"/>
            <a:ext cx="62699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Mobile Kiosk – used by Clinician 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gray">
          <a:xfrm>
            <a:off x="2427152" y="3943802"/>
            <a:ext cx="43739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Access the portal  on the go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5" name="Rectangle 119"/>
          <p:cNvSpPr>
            <a:spLocks noChangeArrowheads="1"/>
          </p:cNvSpPr>
          <p:nvPr/>
        </p:nvSpPr>
        <p:spPr bwMode="auto">
          <a:xfrm>
            <a:off x="235760" y="274029"/>
            <a:ext cx="6342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Kiosk – individual/patient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4" name="Right Arrow 143"/>
          <p:cNvSpPr/>
          <p:nvPr/>
        </p:nvSpPr>
        <p:spPr>
          <a:xfrm rot="5400000">
            <a:off x="1133718" y="702133"/>
            <a:ext cx="523870" cy="7620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 l="19678" r="26355" b="69397"/>
          <a:stretch>
            <a:fillRect/>
          </a:stretch>
        </p:blipFill>
        <p:spPr bwMode="auto">
          <a:xfrm>
            <a:off x="6577866" y="0"/>
            <a:ext cx="2364827" cy="100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Rectangle 49"/>
          <p:cNvSpPr/>
          <p:nvPr/>
        </p:nvSpPr>
        <p:spPr>
          <a:xfrm>
            <a:off x="235760" y="1345068"/>
            <a:ext cx="8706933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18572" y="4155724"/>
            <a:ext cx="153352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pic>
        <p:nvPicPr>
          <p:cNvPr id="43" name="Picture 42" descr="http://www.nonin.com/_images/products/LargImages/9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5" y="4741394"/>
            <a:ext cx="1124786" cy="13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99590" y="4155724"/>
            <a:ext cx="153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Vital Signs are taken</a:t>
            </a:r>
            <a:endParaRPr lang="en-US" b="1" dirty="0"/>
          </a:p>
        </p:txBody>
      </p:sp>
      <p:sp>
        <p:nvSpPr>
          <p:cNvPr id="62" name="Right Arrow 61"/>
          <p:cNvSpPr/>
          <p:nvPr/>
        </p:nvSpPr>
        <p:spPr>
          <a:xfrm>
            <a:off x="2215271" y="4934034"/>
            <a:ext cx="655394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870665" y="4147477"/>
            <a:ext cx="5805045" cy="2433637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/>
              <a:t>Y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45" y="4243181"/>
            <a:ext cx="911726" cy="77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6" name="Rectangle 4"/>
          <p:cNvSpPr>
            <a:spLocks noChangeArrowheads="1"/>
          </p:cNvSpPr>
          <p:nvPr/>
        </p:nvSpPr>
        <p:spPr bwMode="gray">
          <a:xfrm>
            <a:off x="6282134" y="5072108"/>
            <a:ext cx="2227269" cy="14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“Measurement received </a:t>
            </a:r>
          </a:p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your Pulse is 71 </a:t>
            </a:r>
          </a:p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and </a:t>
            </a:r>
          </a:p>
          <a:p>
            <a:pPr algn="ctr" defTabSz="801688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Oxygenation is 98”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6" name="Picture 10" descr="http://ts1.mm.bing.net/images/thumbnail.aspx?q=192198092592&amp;id=20adf4b6f3ab2300fc0292a4ecf51683&amp;url=http%3a%2f%2fwww.techscreens.com%2fwp-content%2fuploads%2f2009%2f12%2fbluetoo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34" y="5941958"/>
            <a:ext cx="706978" cy="48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37" y="1951374"/>
            <a:ext cx="870163" cy="91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288" y="2153582"/>
            <a:ext cx="153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Patient Logs In 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11753" y="1447899"/>
            <a:ext cx="285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User Name  Password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601355" y="2268924"/>
            <a:ext cx="655394" cy="48418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513441" y="1345068"/>
            <a:ext cx="199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Facial Recognition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4405" y="2385011"/>
            <a:ext cx="937563" cy="36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OR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9310" y="2934831"/>
            <a:ext cx="199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With Name Confirmation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30" y="4770868"/>
            <a:ext cx="208121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69" y="1906165"/>
            <a:ext cx="2465596" cy="16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0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89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D294EC-8BB3-4C9E-A77D-435A889AE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TS101875489</Template>
  <TotalTime>3440</TotalTime>
  <Words>792</Words>
  <Application>Microsoft Office PowerPoint</Application>
  <PresentationFormat>On-screen Show (4:3)</PresentationFormat>
  <Paragraphs>178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TS101875489</vt:lpstr>
      <vt:lpstr>PowerPoint Presentation</vt:lpstr>
      <vt:lpstr>PowerPoint Presentation</vt:lpstr>
      <vt:lpstr>Advantage Home Telehealth (ADHT)                   brings the exam room to the patient</vt:lpstr>
      <vt:lpstr>PowerPoint Presentation</vt:lpstr>
      <vt:lpstr>PowerPoint Presentation</vt:lpstr>
      <vt:lpstr>PowerPoint Presentation</vt:lpstr>
      <vt:lpstr>Current Blue Tooth Devices: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</vt:lpstr>
      <vt:lpstr>General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Connor VZ</dc:creator>
  <cp:lastModifiedBy>Betty Couture</cp:lastModifiedBy>
  <cp:revision>244</cp:revision>
  <dcterms:created xsi:type="dcterms:W3CDTF">2011-01-27T04:44:54Z</dcterms:created>
  <dcterms:modified xsi:type="dcterms:W3CDTF">2012-01-08T18:29:19Z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TC101875489</vt:lpwstr>
  </property>
</Properties>
</file>