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0834" r:id="rId1"/>
  </p:sldMasterIdLst>
  <p:notesMasterIdLst>
    <p:notesMasterId r:id="rId11"/>
  </p:notesMasterIdLst>
  <p:handoutMasterIdLst>
    <p:handoutMasterId r:id="rId12"/>
  </p:handoutMasterIdLst>
  <p:sldIdLst>
    <p:sldId id="1074" r:id="rId2"/>
    <p:sldId id="1398" r:id="rId3"/>
    <p:sldId id="1417" r:id="rId4"/>
    <p:sldId id="1399" r:id="rId5"/>
    <p:sldId id="1400" r:id="rId6"/>
    <p:sldId id="1401" r:id="rId7"/>
    <p:sldId id="1402" r:id="rId8"/>
    <p:sldId id="1420" r:id="rId9"/>
    <p:sldId id="1418" r:id="rId10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4" autoAdjust="0"/>
    <p:restoredTop sz="92655" autoAdjust="0"/>
  </p:normalViewPr>
  <p:slideViewPr>
    <p:cSldViewPr>
      <p:cViewPr varScale="1">
        <p:scale>
          <a:sx n="101" d="100"/>
          <a:sy n="101" d="100"/>
        </p:scale>
        <p:origin x="-10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33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12"/>
    </p:cViewPr>
  </p:sorterViewPr>
  <p:notesViewPr>
    <p:cSldViewPr>
      <p:cViewPr>
        <p:scale>
          <a:sx n="100" d="100"/>
          <a:sy n="100" d="100"/>
        </p:scale>
        <p:origin x="-858" y="786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349" tIns="46174" rIns="92349" bIns="46174" rtlCol="0"/>
          <a:lstStyle>
            <a:lvl1pPr algn="l" eaLnBrk="0" hangingPunct="0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349" tIns="46174" rIns="92349" bIns="46174" rtlCol="0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7F0AC30-4F61-4C1B-BE0E-011D88F3F88F}" type="datetimeFigureOut">
              <a:rPr lang="en-US"/>
              <a:pPr>
                <a:defRPr/>
              </a:pPr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349" tIns="46174" rIns="92349" bIns="46174" rtlCol="0" anchor="b"/>
          <a:lstStyle>
            <a:lvl1pPr algn="l" eaLnBrk="0" hangingPunct="0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2349" tIns="46174" rIns="92349" bIns="46174" rtlCol="0" anchor="b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37864AC0-9E54-4535-AC9A-F34760235B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349" tIns="46174" rIns="92349" bIns="46174" rtlCol="0"/>
          <a:lstStyle>
            <a:lvl1pPr algn="l" eaLnBrk="0" hangingPunct="0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349" tIns="46174" rIns="92349" bIns="46174" rtlCol="0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A14A4C9-3F62-489D-AEEA-AF0C9BC82943}" type="datetimeFigureOut">
              <a:rPr lang="en-US"/>
              <a:pPr>
                <a:defRPr/>
              </a:pPr>
              <a:t>1/9/2012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49" tIns="46174" rIns="92349" bIns="4617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3863" cy="4183063"/>
          </a:xfrm>
          <a:prstGeom prst="rect">
            <a:avLst/>
          </a:prstGeom>
        </p:spPr>
        <p:txBody>
          <a:bodyPr vert="horz" lIns="92349" tIns="46174" rIns="92349" bIns="4617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349" tIns="46174" rIns="92349" bIns="46174" rtlCol="0" anchor="b"/>
          <a:lstStyle>
            <a:lvl1pPr algn="l" eaLnBrk="0" hangingPunct="0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2349" tIns="46174" rIns="92349" bIns="46174" rtlCol="0" anchor="b"/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33C755E7-3DA7-416E-9DFA-609FC50B61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949F2F-1939-4DB3-9563-27D19F6C915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F088F3-E877-490C-8B0A-91E856C2D1D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4DB643-4DB0-4FF1-A897-CFBC93DE609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421F15-8B5B-486F-98D5-16A5DCFB30C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4572000"/>
            <a:ext cx="7848600" cy="76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5410200"/>
            <a:ext cx="7848600" cy="457200"/>
          </a:xfrm>
        </p:spPr>
        <p:txBody>
          <a:bodyPr anchor="ctr"/>
          <a:lstStyle>
            <a:lvl1pPr marL="0" indent="0">
              <a:buFontTx/>
              <a:buNone/>
              <a:tabLst>
                <a:tab pos="4919663" algn="l"/>
              </a:tabLst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3E1B35-579E-41C5-A844-65E9D9C25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478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5000" y="6477000"/>
            <a:ext cx="2171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647D91-628F-4A92-B24A-CE3BCB42EE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153400" y="6400800"/>
            <a:ext cx="6096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FEED7E-E29F-458A-8ED2-DB57CBEC75E5}" type="slidenum">
              <a:rPr lang="en-US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839" r:id="rId1"/>
    <p:sldLayoutId id="2147490840" r:id="rId2"/>
    <p:sldLayoutId id="2147490841" r:id="rId3"/>
    <p:sldLayoutId id="2147490842" r:id="rId4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ny.gov/health_care/medicaid/program/update/2011/sept2011mu_special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alth.ny.gov/professionals/hospital_administrator/letters/2006/administrator/2006-09-22_mandated_credentialing_guidance.pdf" TargetMode="External"/><Relationship Id="rId4" Type="http://schemas.openxmlformats.org/officeDocument/2006/relationships/hyperlink" Target="http://www.health.ny.gov/health_care/medicaid/program/update/2008/2008-1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3276600"/>
            <a:ext cx="6629400" cy="1066800"/>
          </a:xfrm>
        </p:spPr>
        <p:txBody>
          <a:bodyPr/>
          <a:lstStyle/>
          <a:p>
            <a:pPr algn="ctr"/>
            <a:r>
              <a:rPr lang="en-US" sz="4000" b="1" smtClean="0"/>
              <a:t>New York State Medicaid:</a:t>
            </a:r>
            <a:br>
              <a:rPr lang="en-US" sz="4000" b="1" smtClean="0"/>
            </a:br>
            <a:r>
              <a:rPr lang="en-US" sz="4000" b="1" smtClean="0"/>
              <a:t>Telemedicine Overview </a:t>
            </a:r>
          </a:p>
        </p:txBody>
      </p:sp>
      <p:sp>
        <p:nvSpPr>
          <p:cNvPr id="8194" name="Subtitle 3"/>
          <p:cNvSpPr>
            <a:spLocks noGrp="1"/>
          </p:cNvSpPr>
          <p:nvPr>
            <p:ph type="subTitle" idx="1"/>
          </p:nvPr>
        </p:nvSpPr>
        <p:spPr>
          <a:xfrm>
            <a:off x="0" y="4953000"/>
            <a:ext cx="8991600" cy="99060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b="1" smtClean="0"/>
              <a:t>Gregory Allen, Director</a:t>
            </a:r>
          </a:p>
          <a:p>
            <a:pPr algn="ctr">
              <a:spcBef>
                <a:spcPct val="0"/>
              </a:spcBef>
            </a:pPr>
            <a:r>
              <a:rPr lang="en-US" b="1" smtClean="0"/>
              <a:t>Division of Program Development and Management</a:t>
            </a:r>
          </a:p>
          <a:p>
            <a:pPr algn="ctr">
              <a:spcBef>
                <a:spcPct val="0"/>
              </a:spcBef>
            </a:pPr>
            <a:endParaRPr lang="en-US" b="1" smtClean="0"/>
          </a:p>
          <a:p>
            <a:pPr algn="ctr">
              <a:spcBef>
                <a:spcPct val="0"/>
              </a:spcBef>
            </a:pPr>
            <a:r>
              <a:rPr lang="en-US" b="1" smtClean="0"/>
              <a:t>January 9,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467600" cy="914400"/>
          </a:xfrm>
        </p:spPr>
        <p:txBody>
          <a:bodyPr/>
          <a:lstStyle/>
          <a:p>
            <a:pPr algn="ctr"/>
            <a:r>
              <a:rPr lang="en-US" smtClean="0"/>
              <a:t>Telemedicine</a:t>
            </a:r>
            <a:br>
              <a:rPr lang="en-US" smtClean="0"/>
            </a:b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Telemedicine has been an evolving Medicaid program area:</a:t>
            </a:r>
          </a:p>
          <a:p>
            <a:pPr lvl="1">
              <a:defRPr/>
            </a:pPr>
            <a:r>
              <a:rPr lang="en-US" dirty="0" smtClean="0"/>
              <a:t>September  2006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dirty="0" smtClean="0"/>
              <a:t>Medicaid began reimbursing for specialty consultations performed via telemedicine</a:t>
            </a:r>
          </a:p>
          <a:p>
            <a:pPr lvl="2">
              <a:defRPr/>
            </a:pPr>
            <a:r>
              <a:rPr lang="en-US" dirty="0" smtClean="0"/>
              <a:t>Limited to Emergency Room and inpatient hospital consultations</a:t>
            </a:r>
          </a:p>
          <a:p>
            <a:pPr lvl="1">
              <a:defRPr/>
            </a:pPr>
            <a:r>
              <a:rPr lang="en-US" dirty="0" smtClean="0"/>
              <a:t>February 2010</a:t>
            </a:r>
          </a:p>
          <a:p>
            <a:pPr lvl="2">
              <a:defRPr/>
            </a:pPr>
            <a:r>
              <a:rPr lang="en-US" dirty="0" smtClean="0"/>
              <a:t>Coverage was expanded to patients in hospital outpatient departments</a:t>
            </a:r>
          </a:p>
          <a:p>
            <a:pPr lvl="2">
              <a:defRPr/>
            </a:pPr>
            <a:r>
              <a:rPr lang="en-US" dirty="0" smtClean="0"/>
              <a:t>Policy clarification – telemedicine consultations are not limited to any specific physician specialties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MRT # 153</a:t>
            </a:r>
            <a:br>
              <a:rPr lang="en-US" sz="3200" smtClean="0"/>
            </a:br>
            <a:r>
              <a:rPr lang="en-US" sz="3200" smtClean="0"/>
              <a:t>Expanded Coverage of Telemedicine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z="3600" smtClean="0"/>
              <a:t>Charged the Department to further promote and enhance coverage of telemedicine by providing payment incentives and reducing coverage barriers.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MRT # 153</a:t>
            </a:r>
            <a:br>
              <a:rPr lang="en-US" dirty="0" smtClean="0"/>
            </a:br>
            <a:r>
              <a:rPr lang="en-US" dirty="0" smtClean="0"/>
              <a:t>Expanded Coverage of Telemedicine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Effective for dates of service on or after October 1, 2011 -</a:t>
            </a:r>
          </a:p>
          <a:p>
            <a:pPr lvl="1">
              <a:defRPr/>
            </a:pPr>
            <a:r>
              <a:rPr lang="en-US" dirty="0" smtClean="0"/>
              <a:t>Telemedicine coverage expanded to include Article 28 hospitals, Diagnostic and Treatment Centers (D&amp;TCs), and Federally Qualified Health Centers (FQHCs)</a:t>
            </a:r>
          </a:p>
          <a:p>
            <a:pPr lvl="1"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Practitioners who may provide telemedicine service at the hub site include:</a:t>
            </a:r>
          </a:p>
          <a:p>
            <a:pPr lvl="2">
              <a:defRPr/>
            </a:pPr>
            <a:r>
              <a:rPr lang="en-US" dirty="0" smtClean="0"/>
              <a:t>Physician Specialists (including Psychiatrists)</a:t>
            </a:r>
          </a:p>
          <a:p>
            <a:pPr lvl="2">
              <a:defRPr/>
            </a:pPr>
            <a:r>
              <a:rPr lang="en-US" dirty="0" smtClean="0"/>
              <a:t>Certified Diabetic Educators (CDEs)</a:t>
            </a:r>
          </a:p>
          <a:p>
            <a:pPr lvl="2">
              <a:defRPr/>
            </a:pPr>
            <a:r>
              <a:rPr lang="en-US" dirty="0" smtClean="0"/>
              <a:t>Certified Asthma Educators (CAEs)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Telemedicine Requirements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Requirements include:</a:t>
            </a:r>
          </a:p>
          <a:p>
            <a:pPr lvl="1"/>
            <a:r>
              <a:rPr lang="en-US" sz="2400" smtClean="0"/>
              <a:t>The patient must be physically present at the originating “spoke” site.  The physician specialist and/or CDE/CAE is located at the “hub” site.</a:t>
            </a:r>
          </a:p>
          <a:p>
            <a:pPr lvl="1"/>
            <a:r>
              <a:rPr lang="en-US" sz="2400" smtClean="0"/>
              <a:t>The physician specialist at the “hub” site, who is performing the consult, must be licensed in NYS, enrolled in Medicaid, and credentialed/privileged at both the “hub” and “spoke” site hospital and/or D&amp;TC.</a:t>
            </a:r>
          </a:p>
          <a:p>
            <a:pPr lvl="2"/>
            <a:r>
              <a:rPr lang="en-US" smtClean="0"/>
              <a:t>The “spoke” site may enter into a contract with the hub site for physician credentialing. 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Telemedicine Requirements</a:t>
            </a:r>
            <a:br>
              <a:rPr lang="en-US" dirty="0" smtClean="0"/>
            </a:b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The request and medical need for the telemedicine consult and the findings of the consulting practitioner must be documented in the patient’s medical record.</a:t>
            </a:r>
          </a:p>
          <a:p>
            <a:pPr>
              <a:defRPr/>
            </a:pPr>
            <a:endParaRPr lang="en-US" sz="1900" dirty="0" smtClean="0"/>
          </a:p>
          <a:p>
            <a:pPr>
              <a:defRPr/>
            </a:pPr>
            <a:r>
              <a:rPr lang="en-US" dirty="0" smtClean="0"/>
              <a:t>Consistent with Medicare guidelines, the telemedicine consultation must be “real time” and provided vial a fully interactive, secure two-way audio visual telecommunication system.</a:t>
            </a:r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sz="3200" dirty="0" smtClean="0"/>
              <a:t>“Store and forward” is </a:t>
            </a:r>
            <a:r>
              <a:rPr lang="en-US" sz="3200" u="sng" dirty="0" smtClean="0"/>
              <a:t>not</a:t>
            </a:r>
            <a:r>
              <a:rPr lang="en-US" sz="3200" dirty="0" smtClean="0"/>
              <a:t> covered.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Telemedicine</a:t>
            </a:r>
            <a:br>
              <a:rPr lang="en-US" dirty="0" smtClean="0"/>
            </a:br>
            <a:r>
              <a:rPr lang="en-US" dirty="0" smtClean="0"/>
              <a:t>Physician Credentialing/Privileging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“Spoke” site hospitals must ensure that physicians providing consultations by telemedicine are appropriately credentialed and privileged. </a:t>
            </a:r>
          </a:p>
          <a:p>
            <a:endParaRPr lang="en-US" smtClean="0"/>
          </a:p>
          <a:p>
            <a:pPr lvl="1"/>
            <a:r>
              <a:rPr lang="en-US" smtClean="0"/>
              <a:t>The “spoke” site may enter into a contract with the hub site for physician credentialing. 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Telemedicine Billing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There has been growth in the delivery of services to Medicaid enrollees via telemedicine.</a:t>
            </a:r>
          </a:p>
          <a:p>
            <a:r>
              <a:rPr lang="en-US" smtClean="0"/>
              <a:t>A review of data telemedicine consults shows an increase in Medicaid expenditures and utilization over the past year:</a:t>
            </a:r>
          </a:p>
          <a:p>
            <a:pPr lvl="2"/>
            <a:r>
              <a:rPr lang="en-US" smtClean="0"/>
              <a:t>CY 2010: Under $100; 7 claims </a:t>
            </a:r>
          </a:p>
          <a:p>
            <a:pPr lvl="2"/>
            <a:r>
              <a:rPr lang="en-US" smtClean="0"/>
              <a:t>CY 2011: $15,490; 667 claims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Telemedicine – Medicaid Updates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7848600" cy="5105400"/>
          </a:xfrm>
        </p:spPr>
        <p:txBody>
          <a:bodyPr/>
          <a:lstStyle/>
          <a:p>
            <a:r>
              <a:rPr lang="en-US" sz="3000" smtClean="0"/>
              <a:t>Expanded Coverage of Telemedicine (September 2011 Medicaid Update)</a:t>
            </a:r>
          </a:p>
          <a:p>
            <a:r>
              <a:rPr lang="en-US" sz="1800" smtClean="0">
                <a:hlinkClick r:id="rId3"/>
              </a:rPr>
              <a:t>http://www.health.ny.gov/health_care/medicaid/program/update/2011/sept2011mu_special1.pdf</a:t>
            </a:r>
            <a:endParaRPr lang="en-US" sz="1800" smtClean="0"/>
          </a:p>
          <a:p>
            <a:r>
              <a:rPr lang="en-US" sz="3000" smtClean="0"/>
              <a:t>Diabetes and Asthma Self-Management Training (October 2008 Medicaid Update)</a:t>
            </a:r>
          </a:p>
          <a:p>
            <a:r>
              <a:rPr lang="en-US" sz="1800" smtClean="0">
                <a:hlinkClick r:id="rId4"/>
              </a:rPr>
              <a:t>http://www.health.ny.gov/health_care/medicaid/program/update/2008/2008-10.htm#dia</a:t>
            </a:r>
            <a:endParaRPr lang="en-US" sz="1800" smtClean="0"/>
          </a:p>
          <a:p>
            <a:r>
              <a:rPr lang="en-US" sz="3000" smtClean="0"/>
              <a:t>September 22, 2006 “Dear CEO Letter”</a:t>
            </a:r>
          </a:p>
          <a:p>
            <a:r>
              <a:rPr lang="en-US" sz="1800" smtClean="0">
                <a:hlinkClick r:id="rId5"/>
              </a:rPr>
              <a:t>http://www.health.ny.gov/professionals/hospital_administrator/letters/2006/administrator/2006-09-22_mandated_credentialing_guidance.pdf</a:t>
            </a:r>
            <a:endParaRPr lang="en-US" sz="1800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tho">
  <a:themeElements>
    <a:clrScheme name="">
      <a:dk1>
        <a:srgbClr val="000066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ical stethoscope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edical stethoscop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stethoscope design template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14">
        <a:dk1>
          <a:srgbClr val="0000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stethoscope design template 16">
        <a:dk1>
          <a:srgbClr val="FFFFFF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82691</TotalTime>
  <Words>397</Words>
  <Application>Microsoft Office PowerPoint</Application>
  <PresentationFormat>On-screen Show (4:3)</PresentationFormat>
  <Paragraphs>55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Stetho</vt:lpstr>
      <vt:lpstr>Stetho</vt:lpstr>
      <vt:lpstr>Stetho</vt:lpstr>
      <vt:lpstr>Stetho</vt:lpstr>
      <vt:lpstr>Stetho</vt:lpstr>
      <vt:lpstr>New York State Medicaid: Telemedicine Overview </vt:lpstr>
      <vt:lpstr>Telemedicine </vt:lpstr>
      <vt:lpstr>MRT # 153 Expanded Coverage of Telemedicine</vt:lpstr>
      <vt:lpstr>MRT # 153 Expanded Coverage of Telemedicine</vt:lpstr>
      <vt:lpstr>Telemedicine Requirements</vt:lpstr>
      <vt:lpstr>Telemedicine Requirements (cont.)</vt:lpstr>
      <vt:lpstr>Telemedicine Physician Credentialing/Privileging</vt:lpstr>
      <vt:lpstr>Telemedicine Billing</vt:lpstr>
      <vt:lpstr>Telemedicine – Medicaid Updates</vt:lpstr>
    </vt:vector>
  </TitlesOfParts>
  <Company>Office of Medicaid Management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York State Department of Health</dc:creator>
  <cp:lastModifiedBy>jmc36</cp:lastModifiedBy>
  <cp:revision>4197</cp:revision>
  <dcterms:created xsi:type="dcterms:W3CDTF">2008-05-20T14:52:11Z</dcterms:created>
  <dcterms:modified xsi:type="dcterms:W3CDTF">2012-01-09T14:13:58Z</dcterms:modified>
</cp:coreProperties>
</file>