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3" r:id="rId5"/>
    <p:sldId id="259" r:id="rId6"/>
    <p:sldId id="267" r:id="rId7"/>
    <p:sldId id="264" r:id="rId8"/>
    <p:sldId id="260" r:id="rId9"/>
    <p:sldId id="265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7F39-57A0-47CE-8ECD-557D8E1847BF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BE3D-5430-464B-83F4-94FAEFFAB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What is the Education Investment Incentives (</a:t>
            </a:r>
            <a:r>
              <a:rPr lang="en-US" b="1" dirty="0" err="1" smtClean="0"/>
              <a:t>EIIA</a:t>
            </a:r>
            <a:r>
              <a:rPr lang="en-US" b="1" dirty="0" smtClean="0"/>
              <a:t>) Act?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8001000" cy="4419600"/>
          </a:xfrm>
        </p:spPr>
        <p:txBody>
          <a:bodyPr>
            <a:normAutofit fontScale="85000" lnSpcReduction="10000"/>
          </a:bodyPr>
          <a:lstStyle/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EIIA</a:t>
            </a:r>
            <a:r>
              <a:rPr lang="en-US" dirty="0" smtClean="0">
                <a:solidFill>
                  <a:schemeClr val="tx1"/>
                </a:solidFill>
              </a:rPr>
              <a:t> is designed to provide much needed relief for tuition paying parents, while also enhancing our public schools system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Once passed into law the </a:t>
            </a:r>
            <a:r>
              <a:rPr lang="en-US" dirty="0" err="1" smtClean="0">
                <a:solidFill>
                  <a:schemeClr val="tx1"/>
                </a:solidFill>
              </a:rPr>
              <a:t>EIIA</a:t>
            </a:r>
            <a:r>
              <a:rPr lang="en-US" dirty="0" smtClean="0">
                <a:solidFill>
                  <a:schemeClr val="tx1"/>
                </a:solidFill>
              </a:rPr>
              <a:t> will provide millions of dollars in new aid for both public and private schools.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Schools can then access this new funding through various organizations, in the form of grants and tuition scholarships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EIIA</a:t>
            </a:r>
            <a:r>
              <a:rPr lang="en-US" dirty="0" smtClean="0">
                <a:solidFill>
                  <a:schemeClr val="tx1"/>
                </a:solidFill>
              </a:rPr>
              <a:t> would not affect the amount of state aid for public schools; it will create a new fund of additional monies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How the Education Investment Incentives Will </a:t>
            </a:r>
            <a:r>
              <a:rPr lang="en-US" b="1" dirty="0"/>
              <a:t>W</a:t>
            </a:r>
            <a:r>
              <a:rPr lang="en-US" b="1" dirty="0" smtClean="0"/>
              <a:t>ork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572000"/>
          </a:xfrm>
        </p:spPr>
        <p:txBody>
          <a:bodyPr>
            <a:normAutofit fontScale="92500" lnSpcReduction="20000"/>
          </a:bodyPr>
          <a:lstStyle/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EIIA</a:t>
            </a:r>
            <a:r>
              <a:rPr lang="en-US" dirty="0" smtClean="0">
                <a:solidFill>
                  <a:schemeClr val="tx1"/>
                </a:solidFill>
              </a:rPr>
              <a:t> will be funded by donations from businesses and individuals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Donations will then be distributed to qualified organizations, based on the donor’s request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These organizations will be in charge of awarding grants and scholarships to approved schools, with 50% of the total funds going to public schools and 50% going to private schools</a:t>
            </a:r>
          </a:p>
          <a:p>
            <a:pPr marL="288925" indent="-288925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Total donations are capped at $</a:t>
            </a:r>
            <a:r>
              <a:rPr lang="en-US" dirty="0" err="1" smtClean="0">
                <a:solidFill>
                  <a:schemeClr val="tx1"/>
                </a:solidFill>
              </a:rPr>
              <a:t>150M</a:t>
            </a:r>
            <a:r>
              <a:rPr lang="en-US" dirty="0" smtClean="0">
                <a:solidFill>
                  <a:schemeClr val="tx1"/>
                </a:solidFill>
              </a:rPr>
              <a:t> in 2016, $</a:t>
            </a:r>
            <a:r>
              <a:rPr lang="en-US" dirty="0" err="1" smtClean="0">
                <a:solidFill>
                  <a:schemeClr val="tx1"/>
                </a:solidFill>
              </a:rPr>
              <a:t>225M</a:t>
            </a:r>
            <a:r>
              <a:rPr lang="en-US" dirty="0" smtClean="0">
                <a:solidFill>
                  <a:schemeClr val="tx1"/>
                </a:solidFill>
              </a:rPr>
              <a:t> in 2017 and finally $</a:t>
            </a:r>
            <a:r>
              <a:rPr lang="en-US" dirty="0" err="1" smtClean="0">
                <a:solidFill>
                  <a:schemeClr val="tx1"/>
                </a:solidFill>
              </a:rPr>
              <a:t>300M</a:t>
            </a:r>
            <a:r>
              <a:rPr lang="en-US" dirty="0" smtClean="0">
                <a:solidFill>
                  <a:schemeClr val="tx1"/>
                </a:solidFill>
              </a:rPr>
              <a:t> in 2018 and thereafter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Donations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At the start of a new year businesses and individuals will be able to apply for a contribution authorization certificate from the Department of Tax and Finance (</a:t>
            </a:r>
            <a:r>
              <a:rPr lang="en-US" sz="2400" dirty="0" err="1" smtClean="0"/>
              <a:t>DTF</a:t>
            </a:r>
            <a:r>
              <a:rPr lang="en-US" sz="2400" dirty="0" smtClean="0"/>
              <a:t>). This certificate if a approved will detail how much they may donate and if their chosen organization is approved </a:t>
            </a:r>
            <a:endParaRPr lang="en-US" sz="2400" dirty="0"/>
          </a:p>
          <a:p>
            <a:r>
              <a:rPr lang="en-US" sz="2400" dirty="0" smtClean="0"/>
              <a:t>Once an approved certificate is received by the tax payer, a donation may be made to the qualified organization of their choice, in exchange for a credit that is the lesser of 90% of the amount contributed or $1 million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fter making a timely and authorized contribution taxpayers will receive a certificate of receipt. This receipt is needed to claim the credit, and is important to save because the credit is non-refundable and may be carried forward for 5 years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371600"/>
            <a:ext cx="2104571" cy="324703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r>
              <a:rPr lang="en-US" sz="1700" b="1" u="sng" dirty="0"/>
              <a:t>Public Education Entity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700" dirty="0"/>
              <a:t>Public School or Public School </a:t>
            </a:r>
            <a:r>
              <a:rPr lang="en-US" sz="1700" dirty="0" smtClean="0"/>
              <a:t>District</a:t>
            </a:r>
          </a:p>
          <a:p>
            <a:pPr>
              <a:buFont typeface="Arial" pitchFamily="34" charset="0"/>
              <a:buChar char="•"/>
            </a:pP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 Automatically approved by the State Dept of Education to issue Certificates of Receipt</a:t>
            </a:r>
          </a:p>
          <a:p>
            <a:pPr>
              <a:buFont typeface="Arial" pitchFamily="34" charset="0"/>
              <a:buChar char="•"/>
            </a:pPr>
            <a:endParaRPr lang="en-US" sz="17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0" y="1447800"/>
            <a:ext cx="2177143" cy="48166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r>
              <a:rPr lang="en-US" sz="1700" b="1" u="sng" dirty="0"/>
              <a:t>Educational Scholarship Organization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700" dirty="0"/>
              <a:t>Provides </a:t>
            </a:r>
            <a:r>
              <a:rPr lang="en-US" sz="1700" dirty="0" smtClean="0"/>
              <a:t>scholarships for students to attend no less than one of three non-public </a:t>
            </a:r>
            <a:r>
              <a:rPr lang="en-US" sz="1700" dirty="0"/>
              <a:t>schools</a:t>
            </a:r>
          </a:p>
          <a:p>
            <a:r>
              <a:rPr lang="en-US" sz="1700" dirty="0"/>
              <a:t> </a:t>
            </a: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 Can provide scholarships to public schools</a:t>
            </a:r>
          </a:p>
          <a:p>
            <a:pPr>
              <a:buFont typeface="Arial" pitchFamily="34" charset="0"/>
              <a:buChar char="•"/>
            </a:pP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 Must be approved by the State Dept of Education</a:t>
            </a:r>
          </a:p>
          <a:p>
            <a:endParaRPr lang="en-US" sz="1700" dirty="0"/>
          </a:p>
          <a:p>
            <a:endParaRPr lang="en-US" sz="17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1676400"/>
            <a:ext cx="2177143" cy="24622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r>
              <a:rPr lang="en-US" sz="1700" b="1" u="sng" dirty="0"/>
              <a:t>Local Education Fund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700" dirty="0"/>
              <a:t>Supports at least one Public School or Public School </a:t>
            </a:r>
            <a:r>
              <a:rPr lang="en-US" sz="1700" dirty="0" smtClean="0"/>
              <a:t>District</a:t>
            </a:r>
          </a:p>
          <a:p>
            <a:pPr>
              <a:buFont typeface="Arial" pitchFamily="34" charset="0"/>
              <a:buChar char="•"/>
            </a:pP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 Must be approved by the State Dept of Education</a:t>
            </a:r>
            <a:endParaRPr lang="en-US" sz="1700" dirty="0"/>
          </a:p>
          <a:p>
            <a:endParaRPr lang="en-US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52400"/>
            <a:ext cx="8686800" cy="7644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86493" tIns="43247" rIns="86493" bIns="43247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Eligible Organizations</a:t>
            </a:r>
            <a:endParaRPr lang="en-US" sz="4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981200"/>
            <a:ext cx="2249714" cy="3276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r>
              <a:rPr lang="en-US" sz="1700" b="1" u="sng" dirty="0"/>
              <a:t>School Improvement Organization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700" dirty="0"/>
              <a:t>Assists Public Schools or Public School Districts in the provision of educational </a:t>
            </a:r>
            <a:r>
              <a:rPr lang="en-US" sz="1700" dirty="0" smtClean="0"/>
              <a:t>programs</a:t>
            </a:r>
          </a:p>
          <a:p>
            <a:pPr>
              <a:buFont typeface="Arial" pitchFamily="34" charset="0"/>
              <a:buChar char="•"/>
            </a:pP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 Must be approved by the State Dept of Education</a:t>
            </a:r>
            <a:endParaRPr lang="en-US" sz="1700" dirty="0"/>
          </a:p>
          <a:p>
            <a:endParaRPr lang="en-US" sz="1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Educational Scholarship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A Charitable organization that: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Is tax Exempt under Internal Revenue Code section 501(c)(3)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Commits at least 90% of the qualified contributions received during the year for use as educational scholarships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Must provide scholarships to at least three different non-public schools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Provides tuition scholarships for eligible pupils to attend qualified schools in an amount not to exceed the tuition charged to attend such school </a:t>
            </a:r>
          </a:p>
          <a:p>
            <a:pPr lvl="2"/>
            <a:r>
              <a:rPr lang="en-US" dirty="0" smtClean="0"/>
              <a:t>The scholarship will be the full price of tuition less any other educational scholarship received by the pupil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Is approved by the State Department of Education to issue Certificates of Receipt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Educational Scholarship Organization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b="1" dirty="0" smtClean="0"/>
              <a:t>Applications for approval to issue certificates of receipt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Each educational scholarship organization will need to submit an application to the board of regents for approval to issue certificates of receipt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Application must include: </a:t>
            </a:r>
          </a:p>
          <a:p>
            <a:pPr lvl="1"/>
            <a:r>
              <a:rPr lang="en-US" dirty="0" smtClean="0"/>
              <a:t>(1) Documentation that  the educational scholarship organization is tax exempt under Internal Revenue Code section 501(c)(3)</a:t>
            </a:r>
          </a:p>
          <a:p>
            <a:pPr lvl="1"/>
            <a:r>
              <a:rPr lang="en-US" dirty="0" smtClean="0"/>
              <a:t>(2) The most recent annual financial audit by a certified public accountant, and a list of names and addresses of all members of the governing board of the educational scholarship organization</a:t>
            </a:r>
          </a:p>
          <a:p>
            <a:pPr lvl="1"/>
            <a:r>
              <a:rPr lang="en-US" dirty="0" smtClean="0"/>
              <a:t>(3) Criteria for the awarding of scholarships to eligible students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Eligible Pupil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child who: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Is a New York resident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Is school-aged </a:t>
            </a:r>
            <a:r>
              <a:rPr lang="en-US" b="1" dirty="0" smtClean="0"/>
              <a:t>or</a:t>
            </a:r>
            <a:r>
              <a:rPr lang="en-US" dirty="0" smtClean="0"/>
              <a:t> 4 years old as of 12/1 of the year when the child starts pre-k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Attends or is about to attend a public or nonpublic school in NY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Resides in a household with Federal Adjusted Gross Income that is $500,000 or less.  For households with 3 or more dependent children, this amount is increased by $10,000 per dependent child for each additional child past 2 children (so, child 3, 4, 5).  The maximum amount of </a:t>
            </a:r>
            <a:r>
              <a:rPr lang="en-US" dirty="0" err="1" smtClean="0"/>
              <a:t>FAGI</a:t>
            </a:r>
            <a:r>
              <a:rPr lang="en-US" dirty="0" smtClean="0"/>
              <a:t> is $550,000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Eligible Private School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school that is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 the State Education Department’s (</a:t>
            </a:r>
            <a:r>
              <a:rPr lang="en-US" dirty="0" err="1" smtClean="0"/>
              <a:t>SED</a:t>
            </a:r>
            <a:r>
              <a:rPr lang="en-US" dirty="0" smtClean="0"/>
              <a:t>) list of approved institutions (</a:t>
            </a:r>
            <a:r>
              <a:rPr lang="en-US" dirty="0" err="1" smtClean="0"/>
              <a:t>SED</a:t>
            </a:r>
            <a:r>
              <a:rPr lang="en-US" dirty="0" smtClean="0"/>
              <a:t> will maintain an on-line list of approved entities)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esignated by at least one Educational Scholarship Organization to receive scholarships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" y="304800"/>
            <a:ext cx="8763000" cy="14415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86493" tIns="43247" rIns="86493" bIns="43247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Other Credits Available to Individual Taxpayers</a:t>
            </a:r>
            <a:endParaRPr lang="en-US" sz="4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2200" y="4495800"/>
            <a:ext cx="6604000" cy="202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86493" tIns="43247" rIns="86493" bIns="43247" rtlCol="0">
            <a:spAutoFit/>
          </a:bodyPr>
          <a:lstStyle/>
          <a:p>
            <a:r>
              <a:rPr lang="en-US" b="1" u="sng" dirty="0" smtClean="0"/>
              <a:t>Home-Based Instructional Materials Credit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Credit amount is the lesser of amount spent or $200.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Credit is for amounts expended for instructional materials approved by the Board of Regents for use by home-based educational programs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Refundable Credit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1981200"/>
            <a:ext cx="6604000" cy="202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86493" tIns="43247" rIns="86493" bIns="43247" rtlCol="0">
            <a:spAutoFit/>
          </a:bodyPr>
          <a:lstStyle/>
          <a:p>
            <a:r>
              <a:rPr lang="en-US" b="1" u="sng" dirty="0" smtClean="0"/>
              <a:t>Instructional Materials and Supplies Credit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Credit amount is the lesser of amount spent or $200.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Credit is for amounts expended for instructional materials or supplies that are purchased by a teacher or instructor at a public or non-public school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Refundable Credit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12847</TotalTime>
  <Words>878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is the Education Investment Incentives (EIIA) Act?</vt:lpstr>
      <vt:lpstr>How the Education Investment Incentives Will Work</vt:lpstr>
      <vt:lpstr>Donations</vt:lpstr>
      <vt:lpstr>Slide 4</vt:lpstr>
      <vt:lpstr>Educational Scholarship Organization</vt:lpstr>
      <vt:lpstr>Educational Scholarship Organization (Cont.)</vt:lpstr>
      <vt:lpstr>Eligible Pupil</vt:lpstr>
      <vt:lpstr>Eligible Private School</vt:lpstr>
      <vt:lpstr>Slide 9</vt:lpstr>
    </vt:vector>
  </TitlesOfParts>
  <Company>New York State Senate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Education Investment Incentives (EIIA) Act?</dc:title>
  <dc:creator>senateuser</dc:creator>
  <cp:lastModifiedBy>senateuser</cp:lastModifiedBy>
  <cp:revision>1260</cp:revision>
  <dcterms:created xsi:type="dcterms:W3CDTF">2015-01-30T15:47:42Z</dcterms:created>
  <dcterms:modified xsi:type="dcterms:W3CDTF">2015-02-17T20:23:09Z</dcterms:modified>
</cp:coreProperties>
</file>